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sldIdLst>
    <p:sldId id="346" r:id="rId3"/>
    <p:sldId id="341" r:id="rId4"/>
    <p:sldId id="362" r:id="rId5"/>
    <p:sldId id="363" r:id="rId6"/>
    <p:sldId id="364" r:id="rId7"/>
    <p:sldId id="321" r:id="rId8"/>
    <p:sldId id="322" r:id="rId9"/>
    <p:sldId id="317" r:id="rId10"/>
    <p:sldId id="365" r:id="rId11"/>
    <p:sldId id="333" r:id="rId12"/>
    <p:sldId id="334" r:id="rId13"/>
    <p:sldId id="335" r:id="rId14"/>
    <p:sldId id="336" r:id="rId15"/>
    <p:sldId id="337" r:id="rId16"/>
    <p:sldId id="264" r:id="rId17"/>
    <p:sldId id="343"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3300"/>
    <a:srgbClr val="000000"/>
    <a:srgbClr val="0066FF"/>
    <a:srgbClr val="0000FF"/>
    <a:srgbClr val="9933FF"/>
    <a:srgbClr val="008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10" autoAdjust="0"/>
    <p:restoredTop sz="50000" autoAdjust="0"/>
  </p:normalViewPr>
  <p:slideViewPr>
    <p:cSldViewPr>
      <p:cViewPr>
        <p:scale>
          <a:sx n="60" d="100"/>
          <a:sy n="60" d="100"/>
        </p:scale>
        <p:origin x="-588" y="-6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8B12BC6-A60B-438F-836F-C020AB621B2A}" type="slidenum">
              <a:rPr lang="en-US" altLang="en-US"/>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EAB04DD-0CB7-4EE4-AB89-DA741F654760}" type="slidenum">
              <a:rPr lang="en-US" altLang="en-US"/>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1755A13-C879-4F8B-830E-A2FACE001505}" type="slidenum">
              <a:rPr lang="en-US" altLang="en-US"/>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3"/>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C9FAB45A-3DC5-46CE-8B0C-805CBD7604E4}" type="slidenum">
              <a:rPr lang="en-US" altLang="en-US"/>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513E5DB-914F-4614-9339-DEBD901DFA7B}"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CA3767C1-7B38-4BAC-8BC6-AA5F624BD8CB}"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B80364A4-3644-4250-858B-0BE606432A68}"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D9A12A0-0883-43B9-B768-397580C0634B}"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58AC7CD7-DBF1-4347-868E-6C67DCB7BCF9}"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9BD775D2-BBCD-4DB1-81A9-B296ECB9535D}"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7279499-D6E8-4588-B9C4-08C1ED7BAD36}"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6B7699A-5FE7-4A14-9106-E990DB557B4C}" type="slidenum">
              <a:rPr lang="en-US" altLang="en-US"/>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23F77270-63B2-467E-8F00-F8344B3BCC14}"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75DD93AF-CA06-40A6-B963-E4B9242B4F54}"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E11776F1-34AA-4277-BF3E-E791F67F98D3}"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6A7D2B1E-68FD-4383-8CA7-A556A6540FBE}"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1DD868C0-9468-41B0-BE3E-B0AC1AB44277}"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eaLnBrk="0" hangingPunct="0">
              <a:defRPr>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cs typeface="Arial" panose="020B0604020202020204" pitchFamily="34" charset="0"/>
              </a:defRPr>
            </a:lvl1pPr>
          </a:lstStyle>
          <a:p>
            <a:fld id="{82780AD5-9522-42B7-AB62-93E70E1A8A81}" type="slidenum">
              <a:rPr lang="en-US" altLang="en-US"/>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1D6B35B-0AE1-4155-8744-B110D6837D18}" type="slidenum">
              <a:rPr lang="en-US" altLang="en-US"/>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B015769-3CF8-4E6C-AA28-F685CEF964F9}" type="slidenum">
              <a:rPr lang="en-US" altLang="en-US"/>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BE07706F-4A4C-45ED-8F14-C66CECF162B2}" type="slidenum">
              <a:rPr lang="en-US" altLang="en-US"/>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60CCE70A-9B2D-45D8-9C0D-9E9C26334129}" type="slidenum">
              <a:rPr lang="en-US" altLang="en-US"/>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F57E3557-B68A-45A0-A1E1-A13936B30C6C}" type="slidenum">
              <a:rPr lang="en-US" altLang="en-US"/>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9A4D60C2-BE7B-456E-AF56-A85DAD257034}" type="slidenum">
              <a:rPr lang="en-US" altLang="en-US"/>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E875088-107D-4A08-93F4-41BC9E88A33D}" type="slidenum">
              <a:rPr lang="en-US" altLang="en-US"/>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a:defRPr/>
            </a:pPr>
            <a:endParaRPr lang="en-US"/>
          </a:p>
        </p:txBody>
      </p:sp>
      <p:sp>
        <p:nvSpPr>
          <p:cNvPr id="10854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855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fld id="{D121746F-0179-44E4-B033-A34DBDCACA0D}"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solidFill>
                  <a:srgbClr val="000000"/>
                </a:solidFill>
                <a:latin typeface="Arial" panose="020B0604020202020204"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solidFill>
                  <a:srgbClr val="000000"/>
                </a:solidFill>
                <a:latin typeface="Arial" panose="020B0604020202020204"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defRPr>
            </a:lvl1pPr>
          </a:lstStyle>
          <a:p>
            <a:fld id="{1B52644B-93C5-425D-B342-AD1A63C5456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28 bài đọc và cách đánh vần cho học sinh chuẩn bị vào lớp 1 - Download.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4911044"/>
            <a:ext cx="6167436" cy="193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10 phần mềm học tiếng Anh cho bé tốt nhất - IGE IEL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722308"/>
            <a:ext cx="6181726" cy="213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pinksparkle6df1[1]"/>
          <p:cNvPicPr>
            <a:picLocks noChangeAspect="1" noChangeArrowheads="1" noCrop="1"/>
          </p:cNvPicPr>
          <p:nvPr/>
        </p:nvPicPr>
        <p:blipFill>
          <a:blip r:embed="rId4"/>
          <a:srcRect/>
          <a:stretch>
            <a:fillRect/>
          </a:stretch>
        </p:blipFill>
        <p:spPr bwMode="auto">
          <a:xfrm>
            <a:off x="2724150" y="6389688"/>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2" descr="pinksparkle6df1[1]"/>
          <p:cNvPicPr>
            <a:picLocks noChangeAspect="1" noChangeArrowheads="1" noCrop="1"/>
          </p:cNvPicPr>
          <p:nvPr/>
        </p:nvPicPr>
        <p:blipFill>
          <a:blip r:embed="rId4"/>
          <a:srcRect/>
          <a:stretch>
            <a:fillRect/>
          </a:stretch>
        </p:blipFill>
        <p:spPr bwMode="auto">
          <a:xfrm rot="5400000">
            <a:off x="8976519" y="6482557"/>
            <a:ext cx="6096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7" descr="pinksparkle6df1[1]"/>
          <p:cNvPicPr>
            <a:picLocks noChangeAspect="1" noChangeArrowheads="1" noCrop="1"/>
          </p:cNvPicPr>
          <p:nvPr/>
        </p:nvPicPr>
        <p:blipFill>
          <a:blip r:embed="rId4"/>
          <a:srcRect/>
          <a:stretch>
            <a:fillRect/>
          </a:stretch>
        </p:blipFill>
        <p:spPr bwMode="auto">
          <a:xfrm>
            <a:off x="32956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8" descr="pinksparkle6df1[1]"/>
          <p:cNvPicPr>
            <a:picLocks noChangeAspect="1" noChangeArrowheads="1" noCrop="1"/>
          </p:cNvPicPr>
          <p:nvPr/>
        </p:nvPicPr>
        <p:blipFill>
          <a:blip r:embed="rId4"/>
          <a:srcRect/>
          <a:stretch>
            <a:fillRect/>
          </a:stretch>
        </p:blipFill>
        <p:spPr bwMode="auto">
          <a:xfrm>
            <a:off x="4038600" y="6357938"/>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9" descr="pinksparkle6df1[1]"/>
          <p:cNvPicPr>
            <a:picLocks noChangeAspect="1" noChangeArrowheads="1" noCrop="1"/>
          </p:cNvPicPr>
          <p:nvPr/>
        </p:nvPicPr>
        <p:blipFill>
          <a:blip r:embed="rId4"/>
          <a:srcRect/>
          <a:stretch>
            <a:fillRect/>
          </a:stretch>
        </p:blipFill>
        <p:spPr bwMode="auto">
          <a:xfrm>
            <a:off x="72961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descr="pinksparkle6df1[1]"/>
          <p:cNvPicPr>
            <a:picLocks noChangeAspect="1" noChangeArrowheads="1" noCrop="1"/>
          </p:cNvPicPr>
          <p:nvPr/>
        </p:nvPicPr>
        <p:blipFill>
          <a:blip r:embed="rId4"/>
          <a:srcRect/>
          <a:stretch>
            <a:fillRect/>
          </a:stretch>
        </p:blipFill>
        <p:spPr bwMode="auto">
          <a:xfrm>
            <a:off x="68389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pinksparkle6df1[1]"/>
          <p:cNvPicPr>
            <a:picLocks noChangeAspect="1" noChangeArrowheads="1" noCrop="1"/>
          </p:cNvPicPr>
          <p:nvPr/>
        </p:nvPicPr>
        <p:blipFill>
          <a:blip r:embed="rId4"/>
          <a:srcRect/>
          <a:stretch>
            <a:fillRect/>
          </a:stretch>
        </p:blipFill>
        <p:spPr bwMode="auto">
          <a:xfrm>
            <a:off x="62674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2" descr="pinksparkle6df1[1]"/>
          <p:cNvPicPr>
            <a:picLocks noChangeAspect="1" noChangeArrowheads="1" noCrop="1"/>
          </p:cNvPicPr>
          <p:nvPr/>
        </p:nvPicPr>
        <p:blipFill>
          <a:blip r:embed="rId4"/>
          <a:srcRect/>
          <a:stretch>
            <a:fillRect/>
          </a:stretch>
        </p:blipFill>
        <p:spPr bwMode="auto">
          <a:xfrm>
            <a:off x="56388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3" descr="pinksparkle6df1[1]"/>
          <p:cNvPicPr>
            <a:picLocks noChangeAspect="1" noChangeArrowheads="1" noCrop="1"/>
          </p:cNvPicPr>
          <p:nvPr/>
        </p:nvPicPr>
        <p:blipFill>
          <a:blip r:embed="rId4"/>
          <a:srcRect/>
          <a:stretch>
            <a:fillRect/>
          </a:stretch>
        </p:blipFill>
        <p:spPr bwMode="auto">
          <a:xfrm>
            <a:off x="48387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pinksparkle6df1[1]"/>
          <p:cNvPicPr>
            <a:picLocks noChangeAspect="1" noChangeArrowheads="1" noCrop="1"/>
          </p:cNvPicPr>
          <p:nvPr/>
        </p:nvPicPr>
        <p:blipFill>
          <a:blip r:embed="rId4"/>
          <a:srcRect/>
          <a:stretch>
            <a:fillRect/>
          </a:stretch>
        </p:blipFill>
        <p:spPr bwMode="auto">
          <a:xfrm>
            <a:off x="792480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5" descr="pinksparkle6df1[1]"/>
          <p:cNvPicPr>
            <a:picLocks noChangeAspect="1" noChangeArrowheads="1" noCrop="1"/>
          </p:cNvPicPr>
          <p:nvPr/>
        </p:nvPicPr>
        <p:blipFill>
          <a:blip r:embed="rId4"/>
          <a:srcRect/>
          <a:stretch>
            <a:fillRect/>
          </a:stretch>
        </p:blipFill>
        <p:spPr bwMode="auto">
          <a:xfrm>
            <a:off x="8553450" y="6380163"/>
            <a:ext cx="51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905124" y="741880"/>
            <a:ext cx="6496049" cy="523220"/>
          </a:xfrm>
          <a:prstGeom prst="rect">
            <a:avLst/>
          </a:prstGeom>
          <a:noFill/>
        </p:spPr>
        <p:txBody>
          <a:bodyPr wrap="square" rtlCol="0">
            <a:spAutoFit/>
          </a:bodyPr>
          <a:lstStyle/>
          <a:p>
            <a:pPr algn="ctr" eaLnBrk="1" hangingPunct="1">
              <a:spcBef>
                <a:spcPct val="50000"/>
              </a:spcBef>
              <a:buNone/>
            </a:pPr>
            <a:r>
              <a:rPr lang="en-US" altLang="en-US" sz="2800" b="1" dirty="0">
                <a:solidFill>
                  <a:srgbClr val="000000"/>
                </a:solidFill>
                <a:latin typeface="Times New Roman" panose="02020603050405020304" pitchFamily="18" charset="0"/>
              </a:rPr>
              <a:t> Thứ ba </a:t>
            </a:r>
            <a:r>
              <a:rPr lang="en-US" altLang="en-US" sz="2800" b="1" dirty="0" err="1">
                <a:solidFill>
                  <a:srgbClr val="000000"/>
                </a:solidFill>
                <a:latin typeface="Times New Roman" panose="02020603050405020304" pitchFamily="18" charset="0"/>
              </a:rPr>
              <a:t>ngày</a:t>
            </a:r>
            <a:r>
              <a:rPr lang="en-US" altLang="en-US" sz="2800" b="1" dirty="0">
                <a:solidFill>
                  <a:srgbClr val="000000"/>
                </a:solidFill>
                <a:latin typeface="Times New Roman" panose="02020603050405020304" pitchFamily="18" charset="0"/>
              </a:rPr>
              <a:t> </a:t>
            </a:r>
            <a:r>
              <a:rPr lang="en-US" altLang="en-US" sz="2800" b="1" dirty="0" smtClean="0">
                <a:solidFill>
                  <a:srgbClr val="000000"/>
                </a:solidFill>
                <a:latin typeface="Times New Roman" panose="02020603050405020304" pitchFamily="18" charset="0"/>
              </a:rPr>
              <a:t>25</a:t>
            </a:r>
            <a:r>
              <a:rPr lang="en-US" altLang="en-US" sz="2800" b="1" dirty="0" smtClean="0">
                <a:solidFill>
                  <a:srgbClr val="000000"/>
                </a:solidFill>
                <a:latin typeface="Times New Roman" panose="02020603050405020304" pitchFamily="18" charset="0"/>
              </a:rPr>
              <a:t> </a:t>
            </a:r>
            <a:r>
              <a:rPr lang="en-US" altLang="en-US" sz="2800" b="1" dirty="0">
                <a:solidFill>
                  <a:srgbClr val="000000"/>
                </a:solidFill>
                <a:latin typeface="Times New Roman" panose="02020603050405020304" pitchFamily="18" charset="0"/>
              </a:rPr>
              <a:t>tháng 01 năm 2022            </a:t>
            </a:r>
          </a:p>
        </p:txBody>
      </p:sp>
      <p:sp>
        <p:nvSpPr>
          <p:cNvPr id="24" name="WordArt 10"/>
          <p:cNvSpPr>
            <a:spLocks noChangeArrowheads="1" noChangeShapeType="1" noTextEdit="1"/>
          </p:cNvSpPr>
          <p:nvPr/>
        </p:nvSpPr>
        <p:spPr bwMode="auto">
          <a:xfrm>
            <a:off x="4022834" y="1447800"/>
            <a:ext cx="4314825" cy="869617"/>
          </a:xfrm>
          <a:prstGeom prst="rect">
            <a:avLst/>
          </a:prstGeom>
        </p:spPr>
        <p:txBody>
          <a:bodyPr wrap="none" fromWordArt="1">
            <a:prstTxWarp prst="textPlain">
              <a:avLst>
                <a:gd name="adj" fmla="val 48198"/>
              </a:avLst>
            </a:prstTxWarp>
          </a:bodyPr>
          <a:lstStyle/>
          <a:p>
            <a:pPr algn="ctr"/>
            <a:r>
              <a:rPr lang="en-US" sz="1100" b="1" kern="10" dirty="0" smtClean="0">
                <a:ln w="9525">
                  <a:solidFill>
                    <a:srgbClr val="0000FF"/>
                  </a:solidFill>
                  <a:round/>
                </a:ln>
                <a:solidFill>
                  <a:srgbClr val="000000"/>
                </a:solidFill>
                <a:cs typeface="Times New Roman" panose="02020603050405020304" pitchFamily="18" charset="0"/>
              </a:rPr>
              <a:t>Kể chuyện</a:t>
            </a:r>
            <a:endParaRPr lang="en-US" sz="1100" b="1" kern="10" dirty="0">
              <a:ln w="9525">
                <a:solidFill>
                  <a:srgbClr val="0000FF"/>
                </a:solidFill>
                <a:round/>
              </a:ln>
              <a:solidFill>
                <a:srgbClr val="000000"/>
              </a:solidFill>
              <a:cs typeface="Times New Roman" panose="02020603050405020304" pitchFamily="18" charset="0"/>
            </a:endParaRPr>
          </a:p>
        </p:txBody>
      </p:sp>
      <p:pic>
        <p:nvPicPr>
          <p:cNvPr id="25" name="Picture 3"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H="1">
            <a:off x="-27929" y="27930"/>
            <a:ext cx="2006987" cy="19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0197907" y="12890"/>
            <a:ext cx="200698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94539" y="2909915"/>
            <a:ext cx="6906634" cy="584775"/>
          </a:xfrm>
          <a:prstGeom prst="rect">
            <a:avLst/>
          </a:prstGeom>
          <a:noFill/>
        </p:spPr>
        <p:txBody>
          <a:bodyPr wrap="none" rtlCol="0">
            <a:spAutoFit/>
          </a:bodyPr>
          <a:lstStyle/>
          <a:p>
            <a:r>
              <a:rPr lang="en-US" sz="3200" dirty="0" smtClean="0">
                <a:solidFill>
                  <a:srgbClr val="FF0000"/>
                </a:solidFill>
              </a:rPr>
              <a:t>BÁC ĐÁNH CÁ VÀ GÃ HUNG THẦN</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 Box 2"/>
          <p:cNvSpPr txBox="1">
            <a:spLocks noChangeArrowheads="1"/>
          </p:cNvSpPr>
          <p:nvPr/>
        </p:nvSpPr>
        <p:spPr bwMode="auto">
          <a:xfrm>
            <a:off x="430213" y="303213"/>
            <a:ext cx="75438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700" b="1" dirty="0">
                <a:latin typeface="Times New Roman" panose="02020603050405020304" pitchFamily="18" charset="0"/>
                <a:cs typeface="Times New Roman" panose="02020603050405020304" pitchFamily="18" charset="0"/>
              </a:rPr>
              <a:t> </a:t>
            </a:r>
            <a:r>
              <a:rPr lang="en-US" altLang="en-US" sz="2700" b="1" dirty="0">
                <a:solidFill>
                  <a:srgbClr val="CC3300"/>
                </a:solidFill>
                <a:latin typeface="Times New Roman" panose="02020603050405020304" pitchFamily="18" charset="0"/>
                <a:cs typeface="Times New Roman" panose="02020603050405020304" pitchFamily="18" charset="0"/>
              </a:rPr>
              <a:t>1.</a:t>
            </a:r>
            <a:r>
              <a:rPr lang="en-US" altLang="en-US" sz="27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
        <p:nvSpPr>
          <p:cNvPr id="115715" name="Text Box 3"/>
          <p:cNvSpPr txBox="1">
            <a:spLocks noChangeArrowheads="1"/>
          </p:cNvSpPr>
          <p:nvPr/>
        </p:nvSpPr>
        <p:spPr bwMode="auto">
          <a:xfrm>
            <a:off x="5181600" y="3789363"/>
            <a:ext cx="6705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solidFill>
                  <a:srgbClr val="CC3300"/>
                </a:solidFill>
                <a:latin typeface="Times New Roman" panose="02020603050405020304" pitchFamily="18" charset="0"/>
                <a:cs typeface="Times New Roman" panose="02020603050405020304" pitchFamily="18" charset="0"/>
              </a:rPr>
              <a:t>2.</a:t>
            </a:r>
            <a:r>
              <a:rPr lang="en-US" altLang="en-US" sz="2800" b="1" dirty="0">
                <a:latin typeface="Times New Roman" panose="02020603050405020304" pitchFamily="18" charset="0"/>
                <a:cs typeface="Times New Roman" panose="02020603050405020304" pitchFamily="18" charset="0"/>
              </a:rPr>
              <a:t> Bác đánh cá mừng lắm, nghĩ </a:t>
            </a:r>
            <a:r>
              <a:rPr lang="en-US" altLang="en-US" sz="2800" b="1" dirty="0" smtClean="0">
                <a:latin typeface="Times New Roman" panose="02020603050405020304" pitchFamily="18" charset="0"/>
                <a:cs typeface="Times New Roman" panose="02020603050405020304" pitchFamily="18" charset="0"/>
              </a:rPr>
              <a:t>bụng: </a:t>
            </a:r>
            <a:r>
              <a:rPr lang="en-US" altLang="en-US" sz="2800" b="1" dirty="0">
                <a:latin typeface="Times New Roman" panose="02020603050405020304" pitchFamily="18" charset="0"/>
                <a:cs typeface="Times New Roman" panose="02020603050405020304" pitchFamily="18" charset="0"/>
              </a:rPr>
              <a:t>“Cái bình này đem ra chợ bán cũng được khối tiền.” Cầm chiếc bình lên thấy nặng, bác bèn lấy dao nạy nắp bình để xem bên trong có cái gì.</a:t>
            </a:r>
          </a:p>
        </p:txBody>
      </p:sp>
      <p:pic>
        <p:nvPicPr>
          <p:cNvPr id="5"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88913"/>
            <a:ext cx="3627438"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63" y="3402013"/>
            <a:ext cx="4486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1963" y="838200"/>
            <a:ext cx="7432800" cy="13382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700" b="1" dirty="0">
                <a:solidFill>
                  <a:schemeClr val="bg2">
                    <a:lumMod val="50000"/>
                  </a:schemeClr>
                </a:solidFill>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700" b="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80706" y="4376737"/>
            <a:ext cx="6354762" cy="95410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800" b="1" dirty="0">
                <a:solidFill>
                  <a:srgbClr val="FF0000"/>
                </a:solidFill>
                <a:latin typeface="Times New Roman" panose="02020603050405020304" pitchFamily="18" charset="0"/>
                <a:cs typeface="Times New Roman" panose="02020603050405020304" pitchFamily="18" charset="0"/>
              </a:rPr>
              <a:t>2. Bác mong bán chiếc bình sẽ được thật nhiều tiền.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5714"/>
                                        </p:tgtEl>
                                        <p:attrNameLst>
                                          <p:attrName>style.visibility</p:attrName>
                                        </p:attrNameLst>
                                      </p:cBhvr>
                                      <p:to>
                                        <p:strVal val="visible"/>
                                      </p:to>
                                    </p:set>
                                    <p:animEffect transition="in" filter="barn(inVertical)">
                                      <p:cBhvr>
                                        <p:cTn id="15" dur="500"/>
                                        <p:tgtEl>
                                          <p:spTgt spid="11571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115714"/>
                                        </p:tgtEl>
                                      </p:cBhvr>
                                    </p:animEffect>
                                    <p:set>
                                      <p:cBhvr>
                                        <p:cTn id="20" dur="1" fill="hold">
                                          <p:stCondLst>
                                            <p:cond delay="499"/>
                                          </p:stCondLst>
                                        </p:cTn>
                                        <p:tgtEl>
                                          <p:spTgt spid="1157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5715"/>
                                        </p:tgtEl>
                                        <p:attrNameLst>
                                          <p:attrName>style.visibility</p:attrName>
                                        </p:attrNameLst>
                                      </p:cBhvr>
                                      <p:to>
                                        <p:strVal val="visible"/>
                                      </p:to>
                                    </p:set>
                                    <p:anim calcmode="lin" valueType="num">
                                      <p:cBhvr additive="base">
                                        <p:cTn id="38" dur="500" fill="hold"/>
                                        <p:tgtEl>
                                          <p:spTgt spid="115715"/>
                                        </p:tgtEl>
                                        <p:attrNameLst>
                                          <p:attrName>ppt_x</p:attrName>
                                        </p:attrNameLst>
                                      </p:cBhvr>
                                      <p:tavLst>
                                        <p:tav tm="0">
                                          <p:val>
                                            <p:strVal val="#ppt_x"/>
                                          </p:val>
                                        </p:tav>
                                        <p:tav tm="100000">
                                          <p:val>
                                            <p:strVal val="#ppt_x"/>
                                          </p:val>
                                        </p:tav>
                                      </p:tavLst>
                                    </p:anim>
                                    <p:anim calcmode="lin" valueType="num">
                                      <p:cBhvr additive="base">
                                        <p:cTn id="39" dur="500" fill="hold"/>
                                        <p:tgtEl>
                                          <p:spTgt spid="1157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15715"/>
                                        </p:tgtEl>
                                      </p:cBhvr>
                                    </p:animEffect>
                                    <p:set>
                                      <p:cBhvr>
                                        <p:cTn id="44" dur="1" fill="hold">
                                          <p:stCondLst>
                                            <p:cond delay="499"/>
                                          </p:stCondLst>
                                        </p:cTn>
                                        <p:tgtEl>
                                          <p:spTgt spid="1157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P spid="115714" grpId="1"/>
      <p:bldP spid="115715" grpId="0"/>
      <p:bldP spid="115715" grpId="1"/>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1143000" y="3662363"/>
            <a:ext cx="10058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rPr>
              <a:t>3.</a:t>
            </a:r>
            <a:r>
              <a:rPr lang="en-US" altLang="en-US" sz="3200" b="1" dirty="0">
                <a:latin typeface="Times New Roman" panose="02020603050405020304" pitchFamily="18" charset="0"/>
                <a:cs typeface="Times New Roman" panose="02020603050405020304" pitchFamily="18" charset="0"/>
              </a:rPr>
              <a:t> Nắp vừa bật ra thì từ trong bình một làn khói đen kịt tuôn ra cao ngất tầng mây. Bác đánh cá chưa hết kinh ngạc thì làn khói đã tụ lại, hiện thành một con quỷ, trông thật gớm ghiếc, dữ tợn. </a:t>
            </a:r>
          </a:p>
        </p:txBody>
      </p:sp>
      <p:pic>
        <p:nvPicPr>
          <p:cNvPr id="28676" name="Picture 22" descr="0_005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609600"/>
            <a:ext cx="6210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030663"/>
            <a:ext cx="8229600" cy="10772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15716"/>
                                        </p:tgtEl>
                                        <p:attrNameLst>
                                          <p:attrName>ppt_w</p:attrName>
                                        </p:attrNameLst>
                                      </p:cBhvr>
                                      <p:tavLst>
                                        <p:tav tm="0">
                                          <p:val>
                                            <p:strVal val="ppt_w"/>
                                          </p:val>
                                        </p:tav>
                                        <p:tav tm="100000">
                                          <p:val>
                                            <p:fltVal val="0"/>
                                          </p:val>
                                        </p:tav>
                                      </p:tavLst>
                                    </p:anim>
                                    <p:anim calcmode="lin" valueType="num">
                                      <p:cBhvr>
                                        <p:cTn id="14" dur="500"/>
                                        <p:tgtEl>
                                          <p:spTgt spid="115716"/>
                                        </p:tgtEl>
                                        <p:attrNameLst>
                                          <p:attrName>ppt_h</p:attrName>
                                        </p:attrNameLst>
                                      </p:cBhvr>
                                      <p:tavLst>
                                        <p:tav tm="0">
                                          <p:val>
                                            <p:strVal val="ppt_h"/>
                                          </p:val>
                                        </p:tav>
                                        <p:tav tm="100000">
                                          <p:val>
                                            <p:fltVal val="0"/>
                                          </p:val>
                                        </p:tav>
                                      </p:tavLst>
                                    </p:anim>
                                    <p:animEffect transition="out" filter="fade">
                                      <p:cBhvr>
                                        <p:cTn id="15" dur="500"/>
                                        <p:tgtEl>
                                          <p:spTgt spid="115716"/>
                                        </p:tgtEl>
                                      </p:cBhvr>
                                    </p:animEffect>
                                    <p:set>
                                      <p:cBhvr>
                                        <p:cTn id="16" dur="1" fill="hold">
                                          <p:stCondLst>
                                            <p:cond delay="499"/>
                                          </p:stCondLst>
                                        </p:cTn>
                                        <p:tgtEl>
                                          <p:spTgt spid="1157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290">
                                          <p:stCondLst>
                                            <p:cond delay="0"/>
                                          </p:stCondLst>
                                        </p:cTn>
                                        <p:tgtEl>
                                          <p:spTgt spid="5"/>
                                        </p:tgtEl>
                                      </p:cBhvr>
                                    </p:animEffect>
                                    <p:anim calcmode="lin" valueType="num">
                                      <p:cBhvr>
                                        <p:cTn id="2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7" dur="13">
                                          <p:stCondLst>
                                            <p:cond delay="325"/>
                                          </p:stCondLst>
                                        </p:cTn>
                                        <p:tgtEl>
                                          <p:spTgt spid="5"/>
                                        </p:tgtEl>
                                      </p:cBhvr>
                                      <p:to x="100000" y="60000"/>
                                    </p:animScale>
                                    <p:animScale>
                                      <p:cBhvr>
                                        <p:cTn id="28" dur="83" decel="50000">
                                          <p:stCondLst>
                                            <p:cond delay="338"/>
                                          </p:stCondLst>
                                        </p:cTn>
                                        <p:tgtEl>
                                          <p:spTgt spid="5"/>
                                        </p:tgtEl>
                                      </p:cBhvr>
                                      <p:to x="100000" y="100000"/>
                                    </p:animScale>
                                    <p:animScale>
                                      <p:cBhvr>
                                        <p:cTn id="29" dur="13">
                                          <p:stCondLst>
                                            <p:cond delay="656"/>
                                          </p:stCondLst>
                                        </p:cTn>
                                        <p:tgtEl>
                                          <p:spTgt spid="5"/>
                                        </p:tgtEl>
                                      </p:cBhvr>
                                      <p:to x="100000" y="80000"/>
                                    </p:animScale>
                                    <p:animScale>
                                      <p:cBhvr>
                                        <p:cTn id="30" dur="83" decel="50000">
                                          <p:stCondLst>
                                            <p:cond delay="669"/>
                                          </p:stCondLst>
                                        </p:cTn>
                                        <p:tgtEl>
                                          <p:spTgt spid="5"/>
                                        </p:tgtEl>
                                      </p:cBhvr>
                                      <p:to x="100000" y="100000"/>
                                    </p:animScale>
                                    <p:animScale>
                                      <p:cBhvr>
                                        <p:cTn id="31" dur="13">
                                          <p:stCondLst>
                                            <p:cond delay="821"/>
                                          </p:stCondLst>
                                        </p:cTn>
                                        <p:tgtEl>
                                          <p:spTgt spid="5"/>
                                        </p:tgtEl>
                                      </p:cBhvr>
                                      <p:to x="100000" y="90000"/>
                                    </p:animScale>
                                    <p:animScale>
                                      <p:cBhvr>
                                        <p:cTn id="32" dur="83" decel="50000">
                                          <p:stCondLst>
                                            <p:cond delay="834"/>
                                          </p:stCondLst>
                                        </p:cTn>
                                        <p:tgtEl>
                                          <p:spTgt spid="5"/>
                                        </p:tgtEl>
                                      </p:cBhvr>
                                      <p:to x="100000" y="100000"/>
                                    </p:animScale>
                                    <p:animScale>
                                      <p:cBhvr>
                                        <p:cTn id="33" dur="13">
                                          <p:stCondLst>
                                            <p:cond delay="904"/>
                                          </p:stCondLst>
                                        </p:cTn>
                                        <p:tgtEl>
                                          <p:spTgt spid="5"/>
                                        </p:tgtEl>
                                      </p:cBhvr>
                                      <p:to x="100000" y="95000"/>
                                    </p:animScale>
                                    <p:animScale>
                                      <p:cBhvr>
                                        <p:cTn id="34"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115716" grpId="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312738" y="80963"/>
            <a:ext cx="10812462"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r>
              <a:rPr lang="en-US" altLang="en-US" sz="2800" b="1"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pic>
        <p:nvPicPr>
          <p:cNvPr id="29700" name="Picture 23" descr="0_006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6538" y="332874"/>
            <a:ext cx="41830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4434" y="971049"/>
            <a:ext cx="6435725"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700" b="1" dirty="0">
                <a:solidFill>
                  <a:srgbClr val="FF0000"/>
                </a:solidFill>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barn(inVertical)">
                                      <p:cBhvr>
                                        <p:cTn id="7" dur="500"/>
                                        <p:tgtEl>
                                          <p:spTgt spid="11673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grpId="1" nodeType="clickEffect">
                                  <p:stCondLst>
                                    <p:cond delay="0"/>
                                  </p:stCondLst>
                                  <p:childTnLst>
                                    <p:anim calcmode="lin" valueType="num">
                                      <p:cBhvr>
                                        <p:cTn id="11" dur="500"/>
                                        <p:tgtEl>
                                          <p:spTgt spid="116738"/>
                                        </p:tgtEl>
                                        <p:attrNameLst>
                                          <p:attrName>ppt_w</p:attrName>
                                        </p:attrNameLst>
                                      </p:cBhvr>
                                      <p:tavLst>
                                        <p:tav tm="0">
                                          <p:val>
                                            <p:strVal val="ppt_w"/>
                                          </p:val>
                                        </p:tav>
                                        <p:tav tm="100000">
                                          <p:val>
                                            <p:fltVal val="0"/>
                                          </p:val>
                                        </p:tav>
                                      </p:tavLst>
                                    </p:anim>
                                    <p:anim calcmode="lin" valueType="num">
                                      <p:cBhvr>
                                        <p:cTn id="12" dur="500"/>
                                        <p:tgtEl>
                                          <p:spTgt spid="116738"/>
                                        </p:tgtEl>
                                        <p:attrNameLst>
                                          <p:attrName>ppt_h</p:attrName>
                                        </p:attrNameLst>
                                      </p:cBhvr>
                                      <p:tavLst>
                                        <p:tav tm="0">
                                          <p:val>
                                            <p:strVal val="ppt_h"/>
                                          </p:val>
                                        </p:tav>
                                        <p:tav tm="100000">
                                          <p:val>
                                            <p:fltVal val="0"/>
                                          </p:val>
                                        </p:tav>
                                      </p:tavLst>
                                    </p:anim>
                                    <p:set>
                                      <p:cBhvr>
                                        <p:cTn id="13" dur="1" fill="hold">
                                          <p:stCondLst>
                                            <p:cond delay="499"/>
                                          </p:stCondLst>
                                        </p:cTn>
                                        <p:tgtEl>
                                          <p:spTgt spid="11673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8"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0" y="0"/>
            <a:ext cx="11988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a:t>
            </a:r>
            <a:r>
              <a:rPr lang="en-US" altLang="en-US" sz="2800" b="1" dirty="0" smtClean="0">
                <a:latin typeface="Times New Roman" panose="02020603050405020304" pitchFamily="18" charset="0"/>
                <a:cs typeface="Times New Roman" panose="02020603050405020304" pitchFamily="18" charset="0"/>
              </a:rPr>
              <a:t>bảo: </a:t>
            </a:r>
            <a:endParaRPr lang="en-US" altLang="en-US" sz="2800" b="1" dirty="0">
              <a:latin typeface="Times New Roman" panose="02020603050405020304" pitchFamily="18" charset="0"/>
              <a:cs typeface="Times New Roman" panose="02020603050405020304" pitchFamily="18" charset="0"/>
            </a:endParaRP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cái bình bé tí </a:t>
            </a:r>
          </a:p>
          <a:p>
            <a:pPr eaLnBrk="1" hangingPunct="1"/>
            <a:r>
              <a:rPr lang="en-US" altLang="en-US" sz="2800" b="1" dirty="0">
                <a:latin typeface="Times New Roman" panose="02020603050405020304" pitchFamily="18" charset="0"/>
                <a:cs typeface="Times New Roman" panose="02020603050405020304" pitchFamily="18" charset="0"/>
              </a:rPr>
              <a:t>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a:t>
            </a:r>
            <a:r>
              <a:rPr lang="en-US" altLang="en-US" sz="2800" b="1" dirty="0" smtClean="0">
                <a:latin typeface="Times New Roman" panose="02020603050405020304" pitchFamily="18" charset="0"/>
                <a:cs typeface="Times New Roman" panose="02020603050405020304" pitchFamily="18" charset="0"/>
              </a:rPr>
              <a:t>                                               ngươi chui </a:t>
            </a:r>
            <a:r>
              <a:rPr lang="en-US" altLang="en-US" sz="2800" b="1" dirty="0">
                <a:latin typeface="Times New Roman" panose="02020603050405020304" pitchFamily="18" charset="0"/>
                <a:cs typeface="Times New Roman" panose="02020603050405020304" pitchFamily="18" charset="0"/>
              </a:rPr>
              <a:t>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a:t>
            </a:r>
            <a:r>
              <a:rPr lang="en-US" altLang="en-US" sz="2800" b="1" dirty="0" smtClean="0">
                <a:latin typeface="Times New Roman" panose="02020603050405020304" pitchFamily="18" charset="0"/>
                <a:cs typeface="Times New Roman" panose="02020603050405020304" pitchFamily="18" charset="0"/>
              </a:rPr>
              <a:t>                                                  khóiđen</a:t>
            </a:r>
            <a:r>
              <a:rPr lang="en-US" altLang="en-US" sz="2800" b="1" dirty="0">
                <a:latin typeface="Times New Roman" panose="02020603050405020304" pitchFamily="18" charset="0"/>
                <a:cs typeface="Times New Roman" panose="02020603050405020304" pitchFamily="18" charset="0"/>
              </a:rPr>
              <a:t>. Cột khói bay đến tận trời xanh, tụ lại rồi dần </a:t>
            </a:r>
            <a:r>
              <a:rPr lang="en-US" altLang="en-US" sz="2800" b="1" dirty="0" smtClean="0">
                <a:latin typeface="Times New Roman" panose="02020603050405020304" pitchFamily="18" charset="0"/>
                <a:cs typeface="Times New Roman" panose="02020603050405020304" pitchFamily="18" charset="0"/>
              </a:rPr>
              <a:t>                                         dần chui </a:t>
            </a:r>
            <a:r>
              <a:rPr lang="en-US" altLang="en-US" sz="2800" b="1" dirty="0">
                <a:latin typeface="Times New Roman" panose="02020603050405020304" pitchFamily="18" charset="0"/>
                <a:cs typeface="Times New Roman" panose="02020603050405020304" pitchFamily="18" charset="0"/>
              </a:rPr>
              <a:t>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30725" name="Picture 24" descr="0_0071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533400"/>
            <a:ext cx="3733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0688" y="1654175"/>
            <a:ext cx="7512050" cy="156966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3200" b="1" dirty="0">
                <a:solidFill>
                  <a:srgbClr val="FF0000"/>
                </a:solidFill>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Effect transition="in" filter="barn(inVertical)">
                                      <p:cBhvr>
                                        <p:cTn id="7" dur="500"/>
                                        <p:tgtEl>
                                          <p:spTgt spid="11776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1" nodeType="clickEffect">
                                  <p:stCondLst>
                                    <p:cond delay="0"/>
                                  </p:stCondLst>
                                  <p:childTnLst>
                                    <p:anim calcmode="lin" valueType="num">
                                      <p:cBhvr>
                                        <p:cTn id="11" dur="500"/>
                                        <p:tgtEl>
                                          <p:spTgt spid="117763"/>
                                        </p:tgtEl>
                                        <p:attrNameLst>
                                          <p:attrName>ppt_w</p:attrName>
                                        </p:attrNameLst>
                                      </p:cBhvr>
                                      <p:tavLst>
                                        <p:tav tm="0">
                                          <p:val>
                                            <p:strVal val="ppt_w"/>
                                          </p:val>
                                        </p:tav>
                                        <p:tav tm="100000">
                                          <p:val>
                                            <p:fltVal val="0"/>
                                          </p:val>
                                        </p:tav>
                                      </p:tavLst>
                                    </p:anim>
                                    <p:anim calcmode="lin" valueType="num">
                                      <p:cBhvr>
                                        <p:cTn id="12" dur="500"/>
                                        <p:tgtEl>
                                          <p:spTgt spid="117763"/>
                                        </p:tgtEl>
                                        <p:attrNameLst>
                                          <p:attrName>ppt_h</p:attrName>
                                        </p:attrNameLst>
                                      </p:cBhvr>
                                      <p:tavLst>
                                        <p:tav tm="0">
                                          <p:val>
                                            <p:strVal val="ppt_h"/>
                                          </p:val>
                                        </p:tav>
                                        <p:tav tm="100000">
                                          <p:val>
                                            <p:strVal val="ppt_h"/>
                                          </p:val>
                                        </p:tav>
                                      </p:tavLst>
                                    </p:anim>
                                    <p:set>
                                      <p:cBhvr>
                                        <p:cTn id="13" dur="1" fill="hold">
                                          <p:stCondLst>
                                            <p:cond delay="499"/>
                                          </p:stCondLst>
                                        </p:cTn>
                                        <p:tgtEl>
                                          <p:spTgt spid="11776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3" desc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722313"/>
            <a:ext cx="39782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0" descr="0_0041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609600"/>
            <a:ext cx="32766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2" descr="0_0051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75" y="854075"/>
            <a:ext cx="441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descr="0_0061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4038600"/>
            <a:ext cx="464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4" descr="0_0071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40386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Oval 25"/>
          <p:cNvSpPr>
            <a:spLocks noChangeArrowheads="1"/>
          </p:cNvSpPr>
          <p:nvPr/>
        </p:nvSpPr>
        <p:spPr bwMode="auto">
          <a:xfrm>
            <a:off x="247650" y="2130425"/>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3" name="Text Box 26"/>
          <p:cNvSpPr txBox="1">
            <a:spLocks noChangeArrowheads="1"/>
          </p:cNvSpPr>
          <p:nvPr/>
        </p:nvSpPr>
        <p:spPr bwMode="auto">
          <a:xfrm>
            <a:off x="285750" y="213042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1</a:t>
            </a:r>
          </a:p>
        </p:txBody>
      </p:sp>
      <p:sp>
        <p:nvSpPr>
          <p:cNvPr id="31754" name="Oval 35"/>
          <p:cNvSpPr>
            <a:spLocks noChangeArrowheads="1"/>
          </p:cNvSpPr>
          <p:nvPr/>
        </p:nvSpPr>
        <p:spPr bwMode="auto">
          <a:xfrm>
            <a:off x="6340475" y="5562600"/>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5" name="Oval 36"/>
          <p:cNvSpPr>
            <a:spLocks noChangeArrowheads="1"/>
          </p:cNvSpPr>
          <p:nvPr/>
        </p:nvSpPr>
        <p:spPr bwMode="auto">
          <a:xfrm>
            <a:off x="1920875" y="5638800"/>
            <a:ext cx="457200" cy="3810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6" name="Oval 37"/>
          <p:cNvSpPr>
            <a:spLocks noChangeArrowheads="1"/>
          </p:cNvSpPr>
          <p:nvPr/>
        </p:nvSpPr>
        <p:spPr bwMode="auto">
          <a:xfrm>
            <a:off x="7712075" y="242411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7" name="Oval 38"/>
          <p:cNvSpPr>
            <a:spLocks noChangeArrowheads="1"/>
          </p:cNvSpPr>
          <p:nvPr/>
        </p:nvSpPr>
        <p:spPr bwMode="auto">
          <a:xfrm>
            <a:off x="4435475" y="2239963"/>
            <a:ext cx="457200" cy="457200"/>
          </a:xfrm>
          <a:prstGeom prst="ellipse">
            <a:avLst/>
          </a:prstGeom>
          <a:solidFill>
            <a:srgbClr val="0066FF"/>
          </a:solidFill>
          <a:ln w="9525">
            <a:solidFill>
              <a:srgbClr val="FF9933"/>
            </a:solidFill>
            <a:rou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758" name="Text Box 39"/>
          <p:cNvSpPr txBox="1">
            <a:spLocks noChangeArrowheads="1"/>
          </p:cNvSpPr>
          <p:nvPr/>
        </p:nvSpPr>
        <p:spPr bwMode="auto">
          <a:xfrm>
            <a:off x="7788275" y="2441575"/>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3</a:t>
            </a:r>
          </a:p>
        </p:txBody>
      </p:sp>
      <p:sp>
        <p:nvSpPr>
          <p:cNvPr id="31759" name="Text Box 40"/>
          <p:cNvSpPr txBox="1">
            <a:spLocks noChangeArrowheads="1"/>
          </p:cNvSpPr>
          <p:nvPr/>
        </p:nvSpPr>
        <p:spPr bwMode="auto">
          <a:xfrm>
            <a:off x="6416675"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5</a:t>
            </a:r>
          </a:p>
        </p:txBody>
      </p:sp>
      <p:sp>
        <p:nvSpPr>
          <p:cNvPr id="31760" name="Text Box 41"/>
          <p:cNvSpPr txBox="1">
            <a:spLocks noChangeArrowheads="1"/>
          </p:cNvSpPr>
          <p:nvPr/>
        </p:nvSpPr>
        <p:spPr bwMode="auto">
          <a:xfrm>
            <a:off x="1997075" y="5638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4</a:t>
            </a:r>
          </a:p>
        </p:txBody>
      </p:sp>
      <p:sp>
        <p:nvSpPr>
          <p:cNvPr id="31761" name="Text Box 42"/>
          <p:cNvSpPr txBox="1">
            <a:spLocks noChangeArrowheads="1"/>
          </p:cNvSpPr>
          <p:nvPr/>
        </p:nvSpPr>
        <p:spPr bwMode="auto">
          <a:xfrm>
            <a:off x="4473575" y="223996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FF3300"/>
                </a:solidFill>
                <a:latin typeface="Tahoma" panose="020B0604030504040204" pitchFamily="34" charset="0"/>
              </a:rPr>
              <a:t>2</a:t>
            </a:r>
          </a:p>
        </p:txBody>
      </p:sp>
      <p:sp>
        <p:nvSpPr>
          <p:cNvPr id="31762" name="Text Box 43"/>
          <p:cNvSpPr txBox="1">
            <a:spLocks noChangeArrowheads="1"/>
          </p:cNvSpPr>
          <p:nvPr/>
        </p:nvSpPr>
        <p:spPr bwMode="auto">
          <a:xfrm>
            <a:off x="25400" y="106363"/>
            <a:ext cx="11979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700" b="1" u="sng">
                <a:latin typeface="Times New Roman" panose="02020603050405020304" pitchFamily="18" charset="0"/>
                <a:cs typeface="Times New Roman" panose="02020603050405020304" pitchFamily="18" charset="0"/>
              </a:rPr>
              <a:t>Bài 2:</a:t>
            </a:r>
            <a:r>
              <a:rPr lang="en-US" altLang="en-US" sz="2700" b="1">
                <a:latin typeface="Times New Roman" panose="02020603050405020304" pitchFamily="18" charset="0"/>
                <a:cs typeface="Times New Roman" panose="02020603050405020304" pitchFamily="18" charset="0"/>
              </a:rPr>
              <a:t> Dựa vào tranh, em hãy kể lại toàn bộ câu chuyện.</a:t>
            </a:r>
            <a:endParaRPr lang="en-US" altLang="en-US" sz="2700" b="1">
              <a:latin typeface=".VnTime" panose="020B7200000000000000" pitchFamily="34" charset="0"/>
            </a:endParaRPr>
          </a:p>
        </p:txBody>
      </p:sp>
      <p:sp>
        <p:nvSpPr>
          <p:cNvPr id="31763" name="Text Box 50"/>
          <p:cNvSpPr txBox="1">
            <a:spLocks noChangeArrowheads="1"/>
          </p:cNvSpPr>
          <p:nvPr/>
        </p:nvSpPr>
        <p:spPr bwMode="auto">
          <a:xfrm>
            <a:off x="2667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sp>
        <p:nvSpPr>
          <p:cNvPr id="2" name="Rectangle 1"/>
          <p:cNvSpPr/>
          <p:nvPr/>
        </p:nvSpPr>
        <p:spPr>
          <a:xfrm>
            <a:off x="149225" y="2768600"/>
            <a:ext cx="4089400" cy="132343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dirty="0">
                <a:latin typeface="Times New Roman" panose="02020603050405020304" pitchFamily="18" charset="0"/>
                <a:cs typeface="Times New Roman" panose="02020603050405020304" pitchFamily="18" charset="0"/>
              </a:rPr>
              <a:t>1. Bác đánh cá ngán ngẩm vì cả ngày không thu được gì. Thật may, trong mẻ lưới cuối có một chiếc bình to.</a:t>
            </a:r>
            <a:endParaRPr lang="vi-VN"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454525" y="2779713"/>
            <a:ext cx="2971800" cy="10160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2. Bác mong bán chiếc bình sẽ được thật nhiều tiền.</a:t>
            </a:r>
            <a:endParaRPr lang="vi-VN" sz="2000" b="1">
              <a:latin typeface="Times New Roman" panose="02020603050405020304" pitchFamily="18" charset="0"/>
              <a:cs typeface="Times New Roman" panose="02020603050405020304" pitchFamily="18" charset="0"/>
            </a:endParaRPr>
          </a:p>
        </p:txBody>
      </p:sp>
      <p:sp>
        <p:nvSpPr>
          <p:cNvPr id="4" name="Rectangle 3"/>
          <p:cNvSpPr/>
          <p:nvPr/>
        </p:nvSpPr>
        <p:spPr>
          <a:xfrm>
            <a:off x="7788275" y="2989263"/>
            <a:ext cx="4267200" cy="1015663"/>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3. Bác mở nắp bình, một làn khói tuôn ra, tụ lại thành một con quỷ dữ tợn.</a:t>
            </a:r>
            <a:endParaRPr lang="vi-VN" sz="2000" b="1">
              <a:latin typeface="Times New Roman" panose="02020603050405020304" pitchFamily="18" charset="0"/>
              <a:cs typeface="Times New Roman" panose="02020603050405020304" pitchFamily="18" charset="0"/>
            </a:endParaRPr>
          </a:p>
        </p:txBody>
      </p:sp>
      <p:sp>
        <p:nvSpPr>
          <p:cNvPr id="5" name="Rectangle 4"/>
          <p:cNvSpPr/>
          <p:nvPr/>
        </p:nvSpPr>
        <p:spPr>
          <a:xfrm>
            <a:off x="576263" y="6007100"/>
            <a:ext cx="4419600"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4. Con quỷ muốn giết bác đánh cá để thực hiện lời nguyền của nó. </a:t>
            </a:r>
            <a:endParaRPr lang="vi-VN" sz="2000" b="1">
              <a:latin typeface="Times New Roman" panose="02020603050405020304" pitchFamily="18" charset="0"/>
              <a:cs typeface="Times New Roman" panose="02020603050405020304" pitchFamily="18" charset="0"/>
            </a:endParaRPr>
          </a:p>
        </p:txBody>
      </p:sp>
      <p:sp>
        <p:nvSpPr>
          <p:cNvPr id="6" name="Rectangle 5"/>
          <p:cNvSpPr/>
          <p:nvPr/>
        </p:nvSpPr>
        <p:spPr>
          <a:xfrm>
            <a:off x="5983288" y="6102350"/>
            <a:ext cx="5522912" cy="7080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just">
              <a:defRPr/>
            </a:pPr>
            <a:r>
              <a:rPr lang="en-US" sz="2000" b="1">
                <a:latin typeface="Times New Roman" panose="02020603050405020304" pitchFamily="18" charset="0"/>
                <a:cs typeface="Times New Roman" panose="02020603050405020304" pitchFamily="18" charset="0"/>
              </a:rPr>
              <a:t>5. Bác đánh cá lừa con quỷ chui vào trong bình rồi đậy nắp, vứt cái bình xuống biển sâu.</a:t>
            </a:r>
            <a:endParaRPr lang="vi-VN"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4"/>
          <p:cNvSpPr txBox="1">
            <a:spLocks noChangeArrowheads="1"/>
          </p:cNvSpPr>
          <p:nvPr/>
        </p:nvSpPr>
        <p:spPr bwMode="auto">
          <a:xfrm>
            <a:off x="2209800"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pic>
        <p:nvPicPr>
          <p:cNvPr id="32771"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
          <p:cNvSpPr txBox="1">
            <a:spLocks noChangeArrowheads="1"/>
          </p:cNvSpPr>
          <p:nvPr/>
        </p:nvSpPr>
        <p:spPr bwMode="auto">
          <a:xfrm>
            <a:off x="3124200" y="120203"/>
            <a:ext cx="7391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Ý  </a:t>
            </a:r>
            <a:r>
              <a:rPr lang="en-US" altLang="en-US" sz="6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nghĩa</a:t>
            </a:r>
            <a:r>
              <a:rPr lang="en-US"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câu</a:t>
            </a:r>
            <a:r>
              <a:rPr lang="en-US"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en-US" altLang="en-US" sz="60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chuyện</a:t>
            </a:r>
            <a:endParaRPr lang="vi-VN" alt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Frame 2"/>
          <p:cNvSpPr/>
          <p:nvPr/>
        </p:nvSpPr>
        <p:spPr>
          <a:xfrm>
            <a:off x="609600" y="1219200"/>
            <a:ext cx="10820400" cy="4800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000" b="1" dirty="0">
                <a:solidFill>
                  <a:srgbClr val="C00000"/>
                </a:solidFill>
                <a:latin typeface="Times New Roman" panose="02020603050405020304" pitchFamily="18" charset="0"/>
                <a:cs typeface="Times New Roman" panose="02020603050405020304" pitchFamily="18" charset="0"/>
              </a:rPr>
              <a:t>	</a:t>
            </a:r>
            <a:r>
              <a:rPr lang="en-US" sz="6000" b="1" dirty="0" smtClean="0">
                <a:solidFill>
                  <a:srgbClr val="C00000"/>
                </a:solidFill>
                <a:latin typeface="Times New Roman" panose="02020603050405020304" pitchFamily="18" charset="0"/>
                <a:cs typeface="Times New Roman" panose="02020603050405020304" pitchFamily="18" charset="0"/>
              </a:rPr>
              <a:t>Câu chuyện ca </a:t>
            </a:r>
            <a:r>
              <a:rPr lang="en-US" sz="6000" b="1" dirty="0">
                <a:solidFill>
                  <a:srgbClr val="C00000"/>
                </a:solidFill>
                <a:latin typeface="Times New Roman" panose="02020603050405020304" pitchFamily="18" charset="0"/>
                <a:cs typeface="Times New Roman" panose="02020603050405020304" pitchFamily="18" charset="0"/>
              </a:rPr>
              <a:t>ngợi bác đánh cá thông minh, bình tĩnh và mưu trí đã chiến thắng gã hung thần gian ác.</a:t>
            </a:r>
            <a:endParaRPr lang="vi-VN" sz="6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556000" y="1524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33795" name="WordArt 16"/>
          <p:cNvSpPr>
            <a:spLocks noChangeArrowheads="1" noChangeShapeType="1" noTextEdit="1"/>
          </p:cNvSpPr>
          <p:nvPr/>
        </p:nvSpPr>
        <p:spPr bwMode="auto">
          <a:xfrm>
            <a:off x="533400" y="2133600"/>
            <a:ext cx="10909300" cy="2686050"/>
          </a:xfrm>
          <a:prstGeom prst="rect">
            <a:avLst/>
          </a:prstGeom>
        </p:spPr>
        <p:txBody>
          <a:bodyPr wrap="none" fromWordArt="1">
            <a:prstTxWarp prst="textPlain">
              <a:avLst>
                <a:gd name="adj" fmla="val 50000"/>
              </a:avLst>
            </a:prstTxWarp>
          </a:bodyPr>
          <a:lstStyle/>
          <a:p>
            <a:pPr algn="ctr"/>
            <a:r>
              <a:rPr lang="en-US" sz="4800" b="1" kern="10">
                <a:ln w="12700">
                  <a:solidFill>
                    <a:srgbClr val="0033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descr="Water lilies"/>
          <p:cNvSpPr>
            <a:spLocks noChangeArrowheads="1" noChangeShapeType="1" noTextEdit="1"/>
          </p:cNvSpPr>
          <p:nvPr/>
        </p:nvSpPr>
        <p:spPr bwMode="auto">
          <a:xfrm>
            <a:off x="-3048000" y="304800"/>
            <a:ext cx="15138400" cy="1143000"/>
          </a:xfrm>
          <a:prstGeom prst="rect">
            <a:avLst/>
          </a:prstGeom>
        </p:spPr>
        <p:txBody>
          <a:bodyPr wrap="none" fromWordArt="1">
            <a:prstTxWarp prst="textPlain">
              <a:avLst>
                <a:gd name="adj" fmla="val 50000"/>
              </a:avLst>
            </a:prstTxWarp>
          </a:bodyPr>
          <a:lstStyle/>
          <a:p>
            <a:pPr algn="ctr" eaLnBrk="1" hangingPunct="1">
              <a:defRPr/>
            </a:pP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VNI-Times" pitchFamily="2" charset="0"/>
              </a:rPr>
              <a:t>                                     </a:t>
            </a:r>
            <a:r>
              <a:rPr lang="en-US" sz="3600" b="1" kern="10" dirty="0">
                <a:ln w="19050">
                  <a:solidFill>
                    <a:srgbClr val="00FF00"/>
                  </a:solidFill>
                  <a:round/>
                </a:ln>
                <a:blipFill dpi="0" rotWithShape="1">
                  <a:blip r:embed="rId2"/>
                  <a:srcRect/>
                  <a:tile tx="0" ty="0" sx="100000" sy="100000" flip="none" algn="tl"/>
                </a:blip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p>
        </p:txBody>
      </p:sp>
      <p:sp>
        <p:nvSpPr>
          <p:cNvPr id="7" name="TextBox 6"/>
          <p:cNvSpPr txBox="1"/>
          <p:nvPr/>
        </p:nvSpPr>
        <p:spPr>
          <a:xfrm>
            <a:off x="4941888" y="75317"/>
            <a:ext cx="2286000" cy="584775"/>
          </a:xfrm>
          <a:prstGeom prst="rect">
            <a:avLst/>
          </a:prstGeom>
          <a:noFill/>
        </p:spPr>
        <p:txBody>
          <a:bodyPr wrap="square" rtlCol="0">
            <a:spAutoFit/>
          </a:bodyPr>
          <a:lstStyle/>
          <a:p>
            <a:pPr algn="ctr"/>
            <a:r>
              <a:rPr lang="en-US" sz="3200" b="1" u="sng" dirty="0" smtClean="0">
                <a:latin typeface="Times New Roman" panose="02020603050405020304" pitchFamily="18" charset="0"/>
                <a:cs typeface="Times New Roman" panose="02020603050405020304" pitchFamily="18" charset="0"/>
              </a:rPr>
              <a:t>Kể chuyện:</a:t>
            </a:r>
            <a:endParaRPr lang="en-US" sz="3200" b="1" u="sng"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16442" y="660092"/>
            <a:ext cx="6781800"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Bác đánh cá và gã hung thần</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39940" name="Content Placeholder 39939" descr="Ke Chuyen_T2(2)"/>
          <p:cNvPicPr>
            <a:picLocks noChangeAspect="1"/>
          </p:cNvPicPr>
          <p:nvPr/>
        </p:nvPicPr>
        <p:blipFill>
          <a:blip r:embed="rId3"/>
          <a:srcRect r="2744"/>
          <a:stretch>
            <a:fillRect/>
          </a:stretch>
        </p:blipFill>
        <p:spPr>
          <a:xfrm>
            <a:off x="2514600" y="1600200"/>
            <a:ext cx="7230745" cy="478218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endCondLst>
                                    <p:cond evt="onNext" delay="0">
                                      <p:tgtEl>
                                        <p:sldTgt/>
                                      </p:tgtEl>
                                    </p:cond>
                                  </p:end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0" fill="hold"/>
                                        <p:tgtEl>
                                          <p:spTgt spid="70658"/>
                                        </p:tgtEl>
                                        <p:attrNameLst>
                                          <p:attrName>ppt_x</p:attrName>
                                        </p:attrNameLst>
                                      </p:cBhvr>
                                      <p:tavLst>
                                        <p:tav tm="0">
                                          <p:val>
                                            <p:strVal val="1+#ppt_w/2"/>
                                          </p:val>
                                        </p:tav>
                                        <p:tav tm="100000">
                                          <p:val>
                                            <p:strVal val="#ppt_x"/>
                                          </p:val>
                                        </p:tav>
                                      </p:tavLst>
                                    </p:anim>
                                    <p:anim calcmode="lin" valueType="num">
                                      <p:cBhvr additive="base">
                                        <p:cTn id="8" dur="50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diamond(in)">
                                      <p:cBhvr>
                                        <p:cTn id="13"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36867" descr="Ke Chuyen_T2(7)"/>
          <p:cNvPicPr>
            <a:picLocks noChangeAspect="1"/>
          </p:cNvPicPr>
          <p:nvPr/>
        </p:nvPicPr>
        <p:blipFill>
          <a:blip r:embed="rId2"/>
          <a:srcRect r="2815"/>
          <a:stretch>
            <a:fillRect/>
          </a:stretch>
        </p:blipFill>
        <p:spPr>
          <a:xfrm>
            <a:off x="3015615" y="141605"/>
            <a:ext cx="6210935" cy="4007485"/>
          </a:xfrm>
          <a:prstGeom prst="rect">
            <a:avLst/>
          </a:prstGeom>
          <a:noFill/>
          <a:ln w="38100" cap="flat" cmpd="sng">
            <a:solidFill>
              <a:srgbClr val="000000"/>
            </a:solidFill>
            <a:prstDash val="solid"/>
            <a:miter/>
            <a:headEnd type="none" w="med" len="med"/>
            <a:tailEnd type="none" w="med" len="med"/>
          </a:ln>
        </p:spPr>
      </p:pic>
      <p:sp>
        <p:nvSpPr>
          <p:cNvPr id="115714" name="Text Box 2"/>
          <p:cNvSpPr txBox="1">
            <a:spLocks noChangeArrowheads="1"/>
          </p:cNvSpPr>
          <p:nvPr/>
        </p:nvSpPr>
        <p:spPr bwMode="auto">
          <a:xfrm>
            <a:off x="1066800" y="4419600"/>
            <a:ext cx="1030224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dirty="0">
                <a:latin typeface="Times New Roman" panose="02020603050405020304" pitchFamily="18" charset="0"/>
                <a:cs typeface="Times New Roman" panose="02020603050405020304" pitchFamily="18" charset="0"/>
              </a:rPr>
              <a:t> </a:t>
            </a:r>
            <a:r>
              <a:rPr lang="en-US" altLang="en-US" sz="2800" b="1" dirty="0">
                <a:solidFill>
                  <a:srgbClr val="CC3300"/>
                </a:solidFill>
                <a:latin typeface="Times New Roman" panose="02020603050405020304" pitchFamily="18" charset="0"/>
                <a:cs typeface="Times New Roman" panose="02020603050405020304" pitchFamily="18" charset="0"/>
              </a:rPr>
              <a:t>1.</a:t>
            </a:r>
            <a:r>
              <a:rPr lang="en-US" altLang="en-US" sz="2800" b="1" dirty="0">
                <a:latin typeface="Times New Roman" panose="02020603050405020304" pitchFamily="18" charset="0"/>
                <a:cs typeface="Times New Roman" panose="02020603050405020304" pitchFamily="18" charset="0"/>
              </a:rPr>
              <a:t> Ngày xưa, có một bác đánh cá tuổi đã cao. Một hôm, bác ra biển quăng lưới. Thật xui xẻo, suốt ngày, lưới kéo lên chỉ toàn rong rêu, không được lấy một con cá nhỏ. Ngán ngẩm quá, bác định thả lưới lần cuối rồi về. Thật may, trong mẻ lưới này có một chiếc bình to bằng đồng, miệng gắn chì kín mít.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714"/>
                                        </p:tgtEl>
                                        <p:attrNameLst>
                                          <p:attrName>style.visibility</p:attrName>
                                        </p:attrNameLst>
                                      </p:cBhvr>
                                      <p:to>
                                        <p:strVal val="visible"/>
                                      </p:to>
                                    </p:set>
                                    <p:animEffect transition="in" filter="wipe(down)">
                                      <p:cBhvr>
                                        <p:cTn id="12" dur="500"/>
                                        <p:tgtEl>
                                          <p:spTgt spid="115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37891" descr="Ke Chuyen_T2(6)"/>
          <p:cNvPicPr>
            <a:picLocks noChangeAspect="1"/>
          </p:cNvPicPr>
          <p:nvPr/>
        </p:nvPicPr>
        <p:blipFill>
          <a:blip r:embed="rId2"/>
          <a:stretch>
            <a:fillRect/>
          </a:stretch>
        </p:blipFill>
        <p:spPr>
          <a:xfrm>
            <a:off x="2740025" y="182245"/>
            <a:ext cx="6711950" cy="4543425"/>
          </a:xfrm>
          <a:prstGeom prst="rect">
            <a:avLst/>
          </a:prstGeom>
          <a:noFill/>
          <a:ln w="38100" cap="flat" cmpd="sng">
            <a:solidFill>
              <a:srgbClr val="000000"/>
            </a:solidFill>
            <a:prstDash val="solid"/>
            <a:miter/>
            <a:headEnd type="none" w="med" len="med"/>
            <a:tailEnd type="none" w="med" len="med"/>
          </a:ln>
        </p:spPr>
      </p:pic>
      <p:sp>
        <p:nvSpPr>
          <p:cNvPr id="3" name="Text Box 2"/>
          <p:cNvSpPr txBox="1"/>
          <p:nvPr/>
        </p:nvSpPr>
        <p:spPr>
          <a:xfrm>
            <a:off x="1143000" y="5029200"/>
            <a:ext cx="10365105" cy="1476375"/>
          </a:xfrm>
          <a:prstGeom prst="rect">
            <a:avLst/>
          </a:prstGeom>
          <a:noFill/>
        </p:spPr>
        <p:txBody>
          <a:bodyPr wrap="square" rtlCol="0" anchor="t">
            <a:spAutoFit/>
          </a:bodyPr>
          <a:lstStyle/>
          <a:p>
            <a:pPr algn="just" eaLnBrk="1" hangingPunct="1">
              <a:spcBef>
                <a:spcPct val="50000"/>
              </a:spcBef>
            </a:pPr>
            <a:r>
              <a:rPr lang="en-US" altLang="en-US" sz="3000" b="1" dirty="0">
                <a:solidFill>
                  <a:srgbClr val="CC3300"/>
                </a:solidFill>
                <a:latin typeface="Times New Roman" panose="02020603050405020304" pitchFamily="18" charset="0"/>
                <a:cs typeface="Times New Roman" panose="02020603050405020304" pitchFamily="18" charset="0"/>
                <a:sym typeface="+mn-ea"/>
              </a:rPr>
              <a:t>2.</a:t>
            </a:r>
            <a:r>
              <a:rPr lang="en-US" altLang="en-US" sz="3000" b="1" dirty="0">
                <a:latin typeface="Times New Roman" panose="02020603050405020304" pitchFamily="18" charset="0"/>
                <a:cs typeface="Times New Roman" panose="02020603050405020304" pitchFamily="18" charset="0"/>
                <a:sym typeface="+mn-ea"/>
              </a:rPr>
              <a:t> Bác đánh cá mừng lắm, nghĩ bụng : “Cái bình này đem ra chợ bán cũng được khối tiền.” Cầm chiếc bình lên thấy nặng, bác bèn lấy dao nạy nắp bình để xem bên trong có cái gì.</a:t>
            </a:r>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20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8915" descr="Ke Chuyen_T2(4)"/>
          <p:cNvPicPr>
            <a:picLocks noChangeAspect="1"/>
          </p:cNvPicPr>
          <p:nvPr/>
        </p:nvPicPr>
        <p:blipFill>
          <a:blip r:embed="rId2"/>
          <a:srcRect r="2051"/>
          <a:stretch>
            <a:fillRect/>
          </a:stretch>
        </p:blipFill>
        <p:spPr>
          <a:xfrm>
            <a:off x="2783840" y="189230"/>
            <a:ext cx="6848475" cy="4331335"/>
          </a:xfrm>
          <a:prstGeom prst="rect">
            <a:avLst/>
          </a:prstGeom>
          <a:noFill/>
          <a:ln w="38100" cap="flat" cmpd="sng">
            <a:solidFill>
              <a:srgbClr val="000000"/>
            </a:solidFill>
            <a:prstDash val="solid"/>
            <a:miter/>
            <a:headEnd type="none" w="med" len="med"/>
            <a:tailEnd type="none" w="med" len="med"/>
          </a:ln>
        </p:spPr>
      </p:pic>
      <p:sp>
        <p:nvSpPr>
          <p:cNvPr id="2" name="Text Box 1"/>
          <p:cNvSpPr txBox="1"/>
          <p:nvPr/>
        </p:nvSpPr>
        <p:spPr>
          <a:xfrm>
            <a:off x="772160" y="4725670"/>
            <a:ext cx="10760075" cy="2061210"/>
          </a:xfrm>
          <a:prstGeom prst="rect">
            <a:avLst/>
          </a:prstGeom>
          <a:noFill/>
        </p:spPr>
        <p:txBody>
          <a:bodyPr wrap="square" rtlCol="0" anchor="t">
            <a:spAutoFit/>
          </a:bodyPr>
          <a:lstStyle/>
          <a:p>
            <a:pPr algn="just" eaLnBrk="1" hangingPunct="1">
              <a:spcBef>
                <a:spcPct val="50000"/>
              </a:spcBef>
            </a:pPr>
            <a:r>
              <a:rPr lang="en-US" altLang="en-US" sz="3200" b="1" dirty="0">
                <a:solidFill>
                  <a:srgbClr val="CC3300"/>
                </a:solidFill>
                <a:latin typeface="Times New Roman" panose="02020603050405020304" pitchFamily="18" charset="0"/>
                <a:cs typeface="Times New Roman" panose="02020603050405020304" pitchFamily="18" charset="0"/>
                <a:sym typeface="+mn-ea"/>
              </a:rPr>
              <a:t>3.</a:t>
            </a:r>
            <a:r>
              <a:rPr lang="en-US" altLang="en-US" sz="3200" b="1" dirty="0">
                <a:latin typeface="Times New Roman" panose="02020603050405020304" pitchFamily="18" charset="0"/>
                <a:cs typeface="Times New Roman" panose="02020603050405020304" pitchFamily="18" charset="0"/>
                <a:sym typeface="+mn-ea"/>
              </a:rPr>
              <a:t> Nắp vừa bật ra thì từ trong bình một làn khói đen kịt tuôn ra cao ngất tầng mây. Bác đánh cá chưa hết kinh ngạc thì làn khói đã tụ lại, hiện thành một con quỷ, trông thật gớm ghiếc, dữ tợn. </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amond(in)">
                                      <p:cBhvr>
                                        <p:cTn id="7" dur="20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heckerboard(across)">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Text Box 2"/>
          <p:cNvSpPr txBox="1">
            <a:spLocks noChangeArrowheads="1"/>
          </p:cNvSpPr>
          <p:nvPr/>
        </p:nvSpPr>
        <p:spPr bwMode="auto">
          <a:xfrm>
            <a:off x="228600" y="80963"/>
            <a:ext cx="10896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dirty="0">
                <a:solidFill>
                  <a:srgbClr val="CC3300"/>
                </a:solidFill>
                <a:latin typeface="Times New Roman" panose="02020603050405020304" pitchFamily="18" charset="0"/>
                <a:cs typeface="Times New Roman" panose="02020603050405020304" pitchFamily="18" charset="0"/>
              </a:rPr>
              <a:t>4.</a:t>
            </a:r>
            <a:r>
              <a:rPr lang="en-US" altLang="en-US" sz="2800" b="1" dirty="0">
                <a:latin typeface="Times New Roman" panose="02020603050405020304" pitchFamily="18" charset="0"/>
                <a:cs typeface="Times New Roman" panose="02020603050405020304" pitchFamily="18" charset="0"/>
              </a:rPr>
              <a:t>   Con quỷ ồm ồm nói:</a:t>
            </a:r>
          </a:p>
          <a:p>
            <a:pPr algn="just" eaLnBrk="1" hangingPunct="1"/>
            <a:r>
              <a:rPr lang="en-US" altLang="en-US" sz="2800" b="1" dirty="0">
                <a:latin typeface="Times New Roman" panose="02020603050405020304" pitchFamily="18" charset="0"/>
                <a:cs typeface="Times New Roman" panose="02020603050405020304" pitchFamily="18" charset="0"/>
              </a:rPr>
              <a:t>- Ta báo cho nhà ngươi biết, nhà ngươi đã đến </a:t>
            </a:r>
          </a:p>
          <a:p>
            <a:pPr algn="just" eaLnBrk="1" hangingPunct="1"/>
            <a:r>
              <a:rPr lang="en-US" altLang="en-US" sz="2800" b="1" dirty="0">
                <a:latin typeface="Times New Roman" panose="02020603050405020304" pitchFamily="18" charset="0"/>
                <a:cs typeface="Times New Roman" panose="02020603050405020304" pitchFamily="18" charset="0"/>
              </a:rPr>
              <a:t>ngày tận số.</a:t>
            </a:r>
          </a:p>
          <a:p>
            <a:pPr algn="just" eaLnBrk="1" hangingPunct="1"/>
            <a:r>
              <a:rPr lang="en-US" altLang="en-US" sz="2800" b="1" dirty="0">
                <a:latin typeface="Times New Roman" panose="02020603050405020304" pitchFamily="18" charset="0"/>
                <a:cs typeface="Times New Roman" panose="02020603050405020304" pitchFamily="18" charset="0"/>
              </a:rPr>
              <a:t> Bác đánh cá lúng túng rồi kịp trấn tĩnh ngay, </a:t>
            </a:r>
          </a:p>
          <a:p>
            <a:pPr algn="just" eaLnBrk="1" hangingPunct="1"/>
            <a:r>
              <a:rPr lang="en-US" altLang="en-US" sz="2800" b="1" dirty="0">
                <a:latin typeface="Times New Roman" panose="02020603050405020304" pitchFamily="18" charset="0"/>
                <a:cs typeface="Times New Roman" panose="02020603050405020304" pitchFamily="18" charset="0"/>
              </a:rPr>
              <a:t>bác mắng lại con quỷ:</a:t>
            </a:r>
          </a:p>
          <a:p>
            <a:pPr algn="just" eaLnBrk="1" hangingPunct="1"/>
            <a:r>
              <a:rPr lang="en-US" altLang="en-US" sz="2800" b="1" dirty="0">
                <a:latin typeface="Times New Roman" panose="02020603050405020304" pitchFamily="18" charset="0"/>
                <a:cs typeface="Times New Roman" panose="02020603050405020304" pitchFamily="18" charset="0"/>
              </a:rPr>
              <a:t>- Ta đã cứu ngươi ra khỏi cái bình kia, </a:t>
            </a:r>
          </a:p>
          <a:p>
            <a:pPr algn="just" eaLnBrk="1" hangingPunct="1"/>
            <a:r>
              <a:rPr lang="en-US" altLang="en-US" sz="2800" b="1" dirty="0">
                <a:latin typeface="Times New Roman" panose="02020603050405020304" pitchFamily="18" charset="0"/>
                <a:cs typeface="Times New Roman" panose="02020603050405020304" pitchFamily="18" charset="0"/>
              </a:rPr>
              <a:t>sao ngươi lại muốn giết ta ?</a:t>
            </a:r>
          </a:p>
          <a:p>
            <a:pPr algn="just" eaLnBrk="1" hangingPunct="1"/>
            <a:endParaRPr lang="en-US" altLang="en-US" sz="2800" b="1" dirty="0">
              <a:latin typeface="Times New Roman" panose="02020603050405020304" pitchFamily="18" charset="0"/>
              <a:cs typeface="Times New Roman" panose="02020603050405020304" pitchFamily="18" charset="0"/>
            </a:endParaRPr>
          </a:p>
          <a:p>
            <a:pPr algn="just" eaLnBrk="1" hangingPunct="1"/>
            <a:r>
              <a:rPr lang="en-US" altLang="en-US" sz="2800" b="1" dirty="0">
                <a:latin typeface="Times New Roman" panose="02020603050405020304" pitchFamily="18" charset="0"/>
                <a:cs typeface="Times New Roman" panose="02020603050405020304" pitchFamily="18" charset="0"/>
              </a:rPr>
              <a:t>     Con quỷ nói:</a:t>
            </a:r>
          </a:p>
          <a:p>
            <a:pPr algn="just" eaLnBrk="1" hangingPunct="1"/>
            <a:r>
              <a:rPr lang="en-US" altLang="en-US" sz="2800" b="1" dirty="0">
                <a:latin typeface="Times New Roman" panose="02020603050405020304" pitchFamily="18" charset="0"/>
                <a:cs typeface="Times New Roman" panose="02020603050405020304" pitchFamily="18" charset="0"/>
              </a:rPr>
              <a:t>- Ta vốn là một hung thần, vì phạm tội, bị trời phạt hóa kiếp thành quỷ, nhốt vào cái bình này rồi vứt xuống biển. Mấy trăm năm nằm dưới biển sâu, ta đã thề rằng ai cứu ta ra khỏi cái bình tối như hũ nút này,ta sẽ làm cho người ấy trở nên giàu sang, phú quý. Chờ mãi chẳng thấy ai cứu, ta tức giận, đã đổi lời nguyền : “ Kẻ nào cứu ta sẽ phải chết.” Ta vừa dứt lời thì ngươi cứu ta. Vậy nên ngươi phải chết</a:t>
            </a:r>
            <a:r>
              <a:rPr lang="en-US" altLang="en-US" sz="2800" b="1"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pic>
        <p:nvPicPr>
          <p:cNvPr id="39940" name="Content Placeholder 39939" descr="Ke Chuyen_T2(2)"/>
          <p:cNvPicPr>
            <a:picLocks noGrp="1" noChangeAspect="1"/>
          </p:cNvPicPr>
          <p:nvPr>
            <p:ph/>
          </p:nvPr>
        </p:nvPicPr>
        <p:blipFill>
          <a:blip r:embed="rId3"/>
          <a:srcRect r="2744"/>
          <a:stretch>
            <a:fillRect/>
          </a:stretch>
        </p:blipFill>
        <p:spPr>
          <a:xfrm>
            <a:off x="7467600" y="228600"/>
            <a:ext cx="4497070" cy="3328035"/>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in)">
                                      <p:cBhvr>
                                        <p:cTn id="7" dur="20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6738"/>
                                        </p:tgtEl>
                                        <p:attrNameLst>
                                          <p:attrName>style.visibility</p:attrName>
                                        </p:attrNameLst>
                                      </p:cBhvr>
                                      <p:to>
                                        <p:strVal val="visible"/>
                                      </p:to>
                                    </p:set>
                                    <p:animEffect transition="in" filter="fade">
                                      <p:cBhvr>
                                        <p:cTn id="12" dur="1000"/>
                                        <p:tgtEl>
                                          <p:spTgt spid="116738"/>
                                        </p:tgtEl>
                                      </p:cBhvr>
                                    </p:animEffect>
                                    <p:anim calcmode="lin" valueType="num">
                                      <p:cBhvr>
                                        <p:cTn id="13" dur="1000" fill="hold"/>
                                        <p:tgtEl>
                                          <p:spTgt spid="116738"/>
                                        </p:tgtEl>
                                        <p:attrNameLst>
                                          <p:attrName>ppt_x</p:attrName>
                                        </p:attrNameLst>
                                      </p:cBhvr>
                                      <p:tavLst>
                                        <p:tav tm="0">
                                          <p:val>
                                            <p:strVal val="#ppt_x"/>
                                          </p:val>
                                        </p:tav>
                                        <p:tav tm="100000">
                                          <p:val>
                                            <p:strVal val="#ppt_x"/>
                                          </p:val>
                                        </p:tav>
                                      </p:tavLst>
                                    </p:anim>
                                    <p:anim calcmode="lin" valueType="num">
                                      <p:cBhvr>
                                        <p:cTn id="14" dur="1000" fill="hold"/>
                                        <p:tgtEl>
                                          <p:spTgt spid="1167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4000" y="45720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t>  </a:t>
            </a:r>
          </a:p>
        </p:txBody>
      </p:sp>
      <p:sp>
        <p:nvSpPr>
          <p:cNvPr id="117763" name="Text Box 3"/>
          <p:cNvSpPr txBox="1">
            <a:spLocks noChangeArrowheads="1"/>
          </p:cNvSpPr>
          <p:nvPr/>
        </p:nvSpPr>
        <p:spPr bwMode="auto">
          <a:xfrm>
            <a:off x="304800" y="0"/>
            <a:ext cx="11912600" cy="6554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CC3300"/>
                </a:solidFill>
                <a:latin typeface="Times New Roman" panose="02020603050405020304" pitchFamily="18" charset="0"/>
                <a:cs typeface="Times New Roman" panose="02020603050405020304" pitchFamily="18" charset="0"/>
              </a:rPr>
              <a:t>5.</a:t>
            </a:r>
            <a:r>
              <a:rPr lang="en-US" altLang="en-US" sz="2800" b="1" dirty="0">
                <a:latin typeface="Times New Roman" panose="02020603050405020304" pitchFamily="18" charset="0"/>
                <a:cs typeface="Times New Roman" panose="02020603050405020304" pitchFamily="18" charset="0"/>
              </a:rPr>
              <a:t>    Nghe con quỷ nói năng láo xược như vậy, bác đánh cá nhanh trí bảo : </a:t>
            </a:r>
          </a:p>
          <a:p>
            <a:pPr eaLnBrk="1" hangingPunct="1"/>
            <a:r>
              <a:rPr lang="en-US" altLang="en-US" sz="2800" b="1" dirty="0">
                <a:latin typeface="Times New Roman" panose="02020603050405020304" pitchFamily="18" charset="0"/>
                <a:cs typeface="Times New Roman" panose="02020603050405020304" pitchFamily="18" charset="0"/>
              </a:rPr>
              <a:t>- Thôi được, chết cũng chẳng đáng sợ, nhưng trước khi</a:t>
            </a:r>
          </a:p>
          <a:p>
            <a:pPr eaLnBrk="1" hangingPunct="1"/>
            <a:r>
              <a:rPr lang="en-US" altLang="en-US" sz="2800" b="1" dirty="0">
                <a:latin typeface="Times New Roman" panose="02020603050405020304" pitchFamily="18" charset="0"/>
                <a:cs typeface="Times New Roman" panose="02020603050405020304" pitchFamily="18" charset="0"/>
              </a:rPr>
              <a:t>chết, ta chỉ muốn biết một điều.</a:t>
            </a:r>
          </a:p>
          <a:p>
            <a:pPr eaLnBrk="1" hangingPunct="1"/>
            <a:r>
              <a:rPr lang="en-US" altLang="en-US" sz="2800" b="1" dirty="0">
                <a:latin typeface="Times New Roman" panose="02020603050405020304" pitchFamily="18" charset="0"/>
                <a:cs typeface="Times New Roman" panose="02020603050405020304" pitchFamily="18" charset="0"/>
              </a:rPr>
              <a:t>- Điều gì ? – Con quỷ hỏi.</a:t>
            </a:r>
          </a:p>
          <a:p>
            <a:pPr eaLnBrk="1" hangingPunct="1"/>
            <a:r>
              <a:rPr lang="en-US" altLang="en-US" sz="2800" b="1" dirty="0">
                <a:latin typeface="Times New Roman" panose="02020603050405020304" pitchFamily="18" charset="0"/>
                <a:cs typeface="Times New Roman" panose="02020603050405020304" pitchFamily="18" charset="0"/>
              </a:rPr>
              <a:t>- Ngươi to lớn như thế làm sao chui lọt </a:t>
            </a:r>
          </a:p>
          <a:p>
            <a:pPr eaLnBrk="1" hangingPunct="1"/>
            <a:r>
              <a:rPr lang="en-US" altLang="en-US" sz="2800" b="1" dirty="0">
                <a:latin typeface="Times New Roman" panose="02020603050405020304" pitchFamily="18" charset="0"/>
                <a:cs typeface="Times New Roman" panose="02020603050405020304" pitchFamily="18" charset="0"/>
              </a:rPr>
              <a:t>cái bình bé tí này?</a:t>
            </a:r>
          </a:p>
          <a:p>
            <a:pPr eaLnBrk="1" hangingPunct="1"/>
            <a:r>
              <a:rPr lang="en-US" altLang="en-US" sz="2800" b="1" dirty="0">
                <a:latin typeface="Times New Roman" panose="02020603050405020304" pitchFamily="18" charset="0"/>
                <a:cs typeface="Times New Roman" panose="02020603050405020304" pitchFamily="18" charset="0"/>
              </a:rPr>
              <a:t>- Ngươi không tin ư ?</a:t>
            </a:r>
          </a:p>
          <a:p>
            <a:pPr eaLnBrk="1" hangingPunct="1"/>
            <a:r>
              <a:rPr lang="en-US" altLang="en-US" sz="2800" b="1" dirty="0">
                <a:latin typeface="Times New Roman" panose="02020603050405020304" pitchFamily="18" charset="0"/>
                <a:cs typeface="Times New Roman" panose="02020603050405020304" pitchFamily="18" charset="0"/>
              </a:rPr>
              <a:t>- Không thể tin được trừ khi ta thấy tận mắt chính </a:t>
            </a:r>
            <a:r>
              <a:rPr lang="en-US" altLang="en-US" sz="2800" b="1" dirty="0" smtClean="0">
                <a:latin typeface="Times New Roman" panose="02020603050405020304" pitchFamily="18" charset="0"/>
                <a:cs typeface="Times New Roman" panose="02020603050405020304" pitchFamily="18" charset="0"/>
              </a:rPr>
              <a:t>                                             ngươi chui </a:t>
            </a:r>
            <a:r>
              <a:rPr lang="en-US" altLang="en-US" sz="2800" b="1" dirty="0">
                <a:latin typeface="Times New Roman" panose="02020603050405020304" pitchFamily="18" charset="0"/>
                <a:cs typeface="Times New Roman" panose="02020603050405020304" pitchFamily="18" charset="0"/>
              </a:rPr>
              <a:t>vào trong bình.</a:t>
            </a:r>
          </a:p>
          <a:p>
            <a:pPr eaLnBrk="1" hangingPunct="1"/>
            <a:r>
              <a:rPr lang="en-US" altLang="en-US" sz="2800" b="1" dirty="0">
                <a:latin typeface="Times New Roman" panose="02020603050405020304" pitchFamily="18" charset="0"/>
                <a:cs typeface="Times New Roman" panose="02020603050405020304" pitchFamily="18" charset="0"/>
              </a:rPr>
              <a:t>       Con quỷ rùng mình một cái biến thành một cột khói</a:t>
            </a:r>
          </a:p>
          <a:p>
            <a:pPr eaLnBrk="1" hangingPunct="1"/>
            <a:r>
              <a:rPr lang="en-US" altLang="en-US" sz="2800" b="1" dirty="0">
                <a:latin typeface="Times New Roman" panose="02020603050405020304" pitchFamily="18" charset="0"/>
                <a:cs typeface="Times New Roman" panose="02020603050405020304" pitchFamily="18" charset="0"/>
              </a:rPr>
              <a:t>đen. Cột khói bay đến tận trời xanh, tụ lại rồi dần dần </a:t>
            </a:r>
          </a:p>
          <a:p>
            <a:pPr eaLnBrk="1" hangingPunct="1"/>
            <a:r>
              <a:rPr lang="en-US" altLang="en-US" sz="2800" b="1" dirty="0">
                <a:latin typeface="Times New Roman" panose="02020603050405020304" pitchFamily="18" charset="0"/>
                <a:cs typeface="Times New Roman" panose="02020603050405020304" pitchFamily="18" charset="0"/>
              </a:rPr>
              <a:t>chui tuột vào bình. Bác đánh cá nhanh tay lấy cái nắp bằng chì nút chặt miệng bình. Con quỷ ra sức vùng vẫy, tìm cách chui ra. Nhưng đã muộn mất rồi. Bác đánh cá vứt cái bình trở lại biển sâu. Thế là kẻ độc ác vĩnh viễn nằm lại dưới đáy biển.</a:t>
            </a:r>
          </a:p>
        </p:txBody>
      </p:sp>
      <p:pic>
        <p:nvPicPr>
          <p:cNvPr id="40964" name="Content Placeholder 40963" descr="Ke Chuyen_T2"/>
          <p:cNvPicPr>
            <a:picLocks noGrp="1" noChangeAspect="1"/>
          </p:cNvPicPr>
          <p:nvPr>
            <p:ph/>
          </p:nvPr>
        </p:nvPicPr>
        <p:blipFill>
          <a:blip r:embed="rId3"/>
          <a:srcRect b="10262"/>
          <a:stretch>
            <a:fillRect/>
          </a:stretch>
        </p:blipFill>
        <p:spPr>
          <a:xfrm>
            <a:off x="8153400" y="990600"/>
            <a:ext cx="3901440" cy="2560320"/>
          </a:xfrm>
          <a:prstGeom prst="rect">
            <a:avLst/>
          </a:prstGeom>
          <a:noFill/>
          <a:ln w="38100" cap="flat" cmpd="sng">
            <a:solidFill>
              <a:srgbClr val="000000"/>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20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p:cTn id="12" dur="500" fill="hold"/>
                                        <p:tgtEl>
                                          <p:spTgt spid="117763"/>
                                        </p:tgtEl>
                                        <p:attrNameLst>
                                          <p:attrName>ppt_w</p:attrName>
                                        </p:attrNameLst>
                                      </p:cBhvr>
                                      <p:tavLst>
                                        <p:tav tm="0">
                                          <p:val>
                                            <p:fltVal val="0"/>
                                          </p:val>
                                        </p:tav>
                                        <p:tav tm="100000">
                                          <p:val>
                                            <p:strVal val="#ppt_w"/>
                                          </p:val>
                                        </p:tav>
                                      </p:tavLst>
                                    </p:anim>
                                    <p:anim calcmode="lin" valueType="num">
                                      <p:cBhvr>
                                        <p:cTn id="13" dur="500" fill="hold"/>
                                        <p:tgtEl>
                                          <p:spTgt spid="117763"/>
                                        </p:tgtEl>
                                        <p:attrNameLst>
                                          <p:attrName>ppt_h</p:attrName>
                                        </p:attrNameLst>
                                      </p:cBhvr>
                                      <p:tavLst>
                                        <p:tav tm="0">
                                          <p:val>
                                            <p:fltVal val="0"/>
                                          </p:val>
                                        </p:tav>
                                        <p:tav tm="100000">
                                          <p:val>
                                            <p:strVal val="#ppt_h"/>
                                          </p:val>
                                        </p:tav>
                                      </p:tavLst>
                                    </p:anim>
                                    <p:animEffect transition="in" filter="fade">
                                      <p:cBhvr>
                                        <p:cTn id="14" dur="500"/>
                                        <p:tgtEl>
                                          <p:spTgt spid="11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ình nền Powerpoint dễ thương đẹp, đơn giản và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12"/>
          <p:cNvSpPr txBox="1">
            <a:spLocks noChangeArrowheads="1"/>
          </p:cNvSpPr>
          <p:nvPr/>
        </p:nvSpPr>
        <p:spPr bwMode="auto">
          <a:xfrm>
            <a:off x="2562225" y="762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a:solidFill>
                  <a:srgbClr val="3333FF"/>
                </a:solidFill>
                <a:latin typeface="Times New Roman" panose="02020603050405020304" pitchFamily="18" charset="0"/>
              </a:rPr>
              <a:t> </a:t>
            </a:r>
          </a:p>
        </p:txBody>
      </p:sp>
      <p:grpSp>
        <p:nvGrpSpPr>
          <p:cNvPr id="2" name="Group 1"/>
          <p:cNvGrpSpPr/>
          <p:nvPr/>
        </p:nvGrpSpPr>
        <p:grpSpPr>
          <a:xfrm>
            <a:off x="3216442" y="75317"/>
            <a:ext cx="6781800" cy="1292661"/>
            <a:chOff x="3216442" y="75317"/>
            <a:chExt cx="6781800" cy="1292661"/>
          </a:xfrm>
        </p:grpSpPr>
        <p:sp>
          <p:nvSpPr>
            <p:cNvPr id="8" name="TextBox 7"/>
            <p:cNvSpPr txBox="1"/>
            <p:nvPr/>
          </p:nvSpPr>
          <p:spPr>
            <a:xfrm>
              <a:off x="4686300" y="75317"/>
              <a:ext cx="2286000" cy="584775"/>
            </a:xfrm>
            <a:prstGeom prst="rect">
              <a:avLst/>
            </a:prstGeom>
            <a:noFill/>
          </p:spPr>
          <p:txBody>
            <a:bodyPr wrap="square" rtlCol="0">
              <a:spAutoFit/>
            </a:bodyPr>
            <a:lstStyle/>
            <a:p>
              <a:r>
                <a:rPr lang="en-US" sz="3200" b="1" u="sng" dirty="0" smtClean="0">
                  <a:latin typeface="Times New Roman" panose="02020603050405020304" pitchFamily="18" charset="0"/>
                  <a:cs typeface="Times New Roman" panose="02020603050405020304" pitchFamily="18" charset="0"/>
                </a:rPr>
                <a:t>Kể chuyện:</a:t>
              </a:r>
              <a:endParaRPr lang="en-US" sz="3200" b="1"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16442" y="660092"/>
              <a:ext cx="6781800" cy="707886"/>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Bác đánh cá và gã hung thần</a:t>
              </a:r>
              <a:endParaRPr lang="en-US" sz="4000" b="1" dirty="0">
                <a:solidFill>
                  <a:srgbClr val="FF0000"/>
                </a:solidFill>
                <a:latin typeface="Times New Roman" panose="02020603050405020304" pitchFamily="18" charset="0"/>
                <a:cs typeface="Times New Roman" panose="02020603050405020304" pitchFamily="18" charset="0"/>
              </a:endParaRPr>
            </a:p>
          </p:txBody>
        </p:sp>
      </p:grpSp>
      <p:sp>
        <p:nvSpPr>
          <p:cNvPr id="11" name="WordArt 16"/>
          <p:cNvSpPr>
            <a:spLocks noChangeArrowheads="1" noChangeShapeType="1" noTextEdit="1"/>
          </p:cNvSpPr>
          <p:nvPr/>
        </p:nvSpPr>
        <p:spPr bwMode="auto">
          <a:xfrm>
            <a:off x="2286000" y="1828800"/>
            <a:ext cx="7086600" cy="1380157"/>
          </a:xfrm>
          <a:prstGeom prst="rect">
            <a:avLst/>
          </a:prstGeom>
        </p:spPr>
        <p:txBody>
          <a:bodyPr wrap="none" fromWordArt="1">
            <a:prstTxWarp prst="textPlain">
              <a:avLst>
                <a:gd name="adj" fmla="val 50000"/>
              </a:avLst>
            </a:prstTxWarp>
          </a:bodyPr>
          <a:lstStyle/>
          <a:p>
            <a:pPr algn="ctr"/>
            <a:r>
              <a:rPr lang="en-US" sz="4800" b="1" kern="10" dirty="0">
                <a:ln w="12700">
                  <a:solidFill>
                    <a:srgbClr val="0033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2700000" scaled="1"/>
                </a:gradFill>
                <a:effectLst>
                  <a:outerShdw sy="50000" kx="-2453608" rotWithShape="0">
                    <a:srgbClr val="C0C0C0">
                      <a:alpha val="50000"/>
                    </a:srgbClr>
                  </a:outerShdw>
                </a:effectLst>
                <a:latin typeface="Times New Roman" panose="02020603050405020304" pitchFamily="18" charset="0"/>
                <a:cs typeface="Times New Roman" panose="02020603050405020304" pitchFamily="18" charset="0"/>
              </a:rPr>
              <a:t>Thực hành-Luyện tập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anh"/>
          <p:cNvPicPr>
            <a:picLocks noChangeAspect="1"/>
          </p:cNvPicPr>
          <p:nvPr/>
        </p:nvPicPr>
        <p:blipFill>
          <a:blip r:embed="rId2"/>
          <a:stretch>
            <a:fillRect/>
          </a:stretch>
        </p:blipFill>
        <p:spPr>
          <a:xfrm>
            <a:off x="1752600" y="2286000"/>
            <a:ext cx="2819400" cy="1905000"/>
          </a:xfrm>
          <a:prstGeom prst="rect">
            <a:avLst/>
          </a:prstGeom>
          <a:noFill/>
          <a:ln w="9525">
            <a:noFill/>
          </a:ln>
        </p:spPr>
      </p:pic>
      <p:pic>
        <p:nvPicPr>
          <p:cNvPr id="4099" name="Picture 20" descr="0_0041_jpg"/>
          <p:cNvPicPr>
            <a:picLocks noChangeAspect="1"/>
          </p:cNvPicPr>
          <p:nvPr/>
        </p:nvPicPr>
        <p:blipFill>
          <a:blip r:embed="rId3"/>
          <a:stretch>
            <a:fillRect/>
          </a:stretch>
        </p:blipFill>
        <p:spPr>
          <a:xfrm>
            <a:off x="4724400" y="2286000"/>
            <a:ext cx="2895600" cy="1905000"/>
          </a:xfrm>
          <a:prstGeom prst="rect">
            <a:avLst/>
          </a:prstGeom>
          <a:noFill/>
          <a:ln w="9525">
            <a:noFill/>
          </a:ln>
        </p:spPr>
      </p:pic>
      <p:pic>
        <p:nvPicPr>
          <p:cNvPr id="4100" name="Picture 22" descr="0_0051_jpg"/>
          <p:cNvPicPr>
            <a:picLocks noChangeAspect="1"/>
          </p:cNvPicPr>
          <p:nvPr/>
        </p:nvPicPr>
        <p:blipFill>
          <a:blip r:embed="rId4"/>
          <a:stretch>
            <a:fillRect/>
          </a:stretch>
        </p:blipFill>
        <p:spPr>
          <a:xfrm>
            <a:off x="7772400" y="2286000"/>
            <a:ext cx="2895600" cy="2006600"/>
          </a:xfrm>
          <a:prstGeom prst="rect">
            <a:avLst/>
          </a:prstGeom>
          <a:noFill/>
          <a:ln w="9525">
            <a:noFill/>
          </a:ln>
        </p:spPr>
      </p:pic>
      <p:pic>
        <p:nvPicPr>
          <p:cNvPr id="4101" name="Picture 23" descr="0_0061_jpg"/>
          <p:cNvPicPr>
            <a:picLocks noChangeAspect="1"/>
          </p:cNvPicPr>
          <p:nvPr/>
        </p:nvPicPr>
        <p:blipFill>
          <a:blip r:embed="rId5"/>
          <a:stretch>
            <a:fillRect/>
          </a:stretch>
        </p:blipFill>
        <p:spPr>
          <a:xfrm>
            <a:off x="2362200" y="4572000"/>
            <a:ext cx="2895600" cy="1905000"/>
          </a:xfrm>
          <a:prstGeom prst="rect">
            <a:avLst/>
          </a:prstGeom>
          <a:noFill/>
          <a:ln w="9525">
            <a:noFill/>
          </a:ln>
        </p:spPr>
      </p:pic>
      <p:pic>
        <p:nvPicPr>
          <p:cNvPr id="4102" name="Picture 24" descr="0_0071_jpg"/>
          <p:cNvPicPr>
            <a:picLocks noChangeAspect="1"/>
          </p:cNvPicPr>
          <p:nvPr/>
        </p:nvPicPr>
        <p:blipFill>
          <a:blip r:embed="rId6"/>
          <a:stretch>
            <a:fillRect/>
          </a:stretch>
        </p:blipFill>
        <p:spPr>
          <a:xfrm>
            <a:off x="5943600" y="4572000"/>
            <a:ext cx="2971800" cy="1981200"/>
          </a:xfrm>
          <a:prstGeom prst="rect">
            <a:avLst/>
          </a:prstGeom>
          <a:noFill/>
          <a:ln w="9525">
            <a:noFill/>
          </a:ln>
        </p:spPr>
      </p:pic>
      <p:sp>
        <p:nvSpPr>
          <p:cNvPr id="4103" name="Oval 25"/>
          <p:cNvSpPr/>
          <p:nvPr/>
        </p:nvSpPr>
        <p:spPr>
          <a:xfrm>
            <a:off x="1600200" y="38100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4" name="Text Box 26"/>
          <p:cNvSpPr txBox="1"/>
          <p:nvPr/>
        </p:nvSpPr>
        <p:spPr>
          <a:xfrm>
            <a:off x="1600200" y="38100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1</a:t>
            </a:r>
          </a:p>
        </p:txBody>
      </p:sp>
      <p:sp>
        <p:nvSpPr>
          <p:cNvPr id="4105" name="Oval 35"/>
          <p:cNvSpPr/>
          <p:nvPr/>
        </p:nvSpPr>
        <p:spPr>
          <a:xfrm>
            <a:off x="5562600" y="6172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6" name="Oval 36"/>
          <p:cNvSpPr/>
          <p:nvPr/>
        </p:nvSpPr>
        <p:spPr>
          <a:xfrm>
            <a:off x="2057400" y="6172200"/>
            <a:ext cx="457200" cy="3810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7" name="Oval 37"/>
          <p:cNvSpPr/>
          <p:nvPr/>
        </p:nvSpPr>
        <p:spPr>
          <a:xfrm>
            <a:off x="7543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8" name="Oval 38"/>
          <p:cNvSpPr/>
          <p:nvPr/>
        </p:nvSpPr>
        <p:spPr>
          <a:xfrm>
            <a:off x="4495800" y="3886200"/>
            <a:ext cx="457200" cy="457200"/>
          </a:xfrm>
          <a:prstGeom prst="ellipse">
            <a:avLst/>
          </a:prstGeom>
          <a:solidFill>
            <a:srgbClr val="0066FF"/>
          </a:solidFill>
          <a:ln w="9525" cap="flat" cmpd="sng">
            <a:solidFill>
              <a:srgbClr val="FF9933"/>
            </a:solidFill>
            <a:prstDash val="solid"/>
            <a:headEnd type="none" w="med" len="med"/>
            <a:tailEnd type="none" w="med" len="med"/>
          </a:ln>
        </p:spPr>
        <p:txBody>
          <a:bodyPr wrap="none" anchor="ctr" anchorCtr="0"/>
          <a:lstStyle/>
          <a:p>
            <a:endParaRPr dirty="0">
              <a:latin typeface="Arial" panose="020B0604020202020204" pitchFamily="34" charset="0"/>
            </a:endParaRPr>
          </a:p>
        </p:txBody>
      </p:sp>
      <p:sp>
        <p:nvSpPr>
          <p:cNvPr id="4109" name="Text Box 39"/>
          <p:cNvSpPr txBox="1"/>
          <p:nvPr/>
        </p:nvSpPr>
        <p:spPr>
          <a:xfrm>
            <a:off x="7620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3</a:t>
            </a:r>
          </a:p>
        </p:txBody>
      </p:sp>
      <p:sp>
        <p:nvSpPr>
          <p:cNvPr id="4110" name="Text Box 40"/>
          <p:cNvSpPr txBox="1"/>
          <p:nvPr/>
        </p:nvSpPr>
        <p:spPr>
          <a:xfrm>
            <a:off x="56388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5</a:t>
            </a:r>
          </a:p>
        </p:txBody>
      </p:sp>
      <p:sp>
        <p:nvSpPr>
          <p:cNvPr id="4111" name="Text Box 41"/>
          <p:cNvSpPr txBox="1"/>
          <p:nvPr/>
        </p:nvSpPr>
        <p:spPr>
          <a:xfrm>
            <a:off x="2133600" y="6172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4</a:t>
            </a:r>
          </a:p>
        </p:txBody>
      </p:sp>
      <p:sp>
        <p:nvSpPr>
          <p:cNvPr id="4112" name="Text Box 42"/>
          <p:cNvSpPr txBox="1"/>
          <p:nvPr/>
        </p:nvSpPr>
        <p:spPr>
          <a:xfrm>
            <a:off x="4572000" y="3886200"/>
            <a:ext cx="304800" cy="460375"/>
          </a:xfrm>
          <a:prstGeom prst="rect">
            <a:avLst/>
          </a:prstGeom>
          <a:noFill/>
          <a:ln w="9525">
            <a:noFill/>
          </a:ln>
        </p:spPr>
        <p:txBody>
          <a:bodyPr>
            <a:spAutoFit/>
          </a:bodyPr>
          <a:lstStyle/>
          <a:p>
            <a:pPr eaLnBrk="0" hangingPunct="0">
              <a:spcBef>
                <a:spcPct val="50000"/>
              </a:spcBef>
            </a:pPr>
            <a:r>
              <a:rPr sz="2400" dirty="0">
                <a:solidFill>
                  <a:srgbClr val="FF3300"/>
                </a:solidFill>
                <a:latin typeface="Tahoma" panose="020B0604030504040204" pitchFamily="34" charset="0"/>
              </a:rPr>
              <a:t>2</a:t>
            </a:r>
          </a:p>
        </p:txBody>
      </p:sp>
      <p:sp>
        <p:nvSpPr>
          <p:cNvPr id="4113" name="Text Box 43"/>
          <p:cNvSpPr txBox="1"/>
          <p:nvPr/>
        </p:nvSpPr>
        <p:spPr>
          <a:xfrm>
            <a:off x="2057400" y="261938"/>
            <a:ext cx="8229600" cy="1076325"/>
          </a:xfrm>
          <a:prstGeom prst="rect">
            <a:avLst/>
          </a:prstGeom>
          <a:noFill/>
          <a:ln w="9525">
            <a:noFill/>
          </a:ln>
        </p:spPr>
        <p:txBody>
          <a:bodyPr>
            <a:spAutoFit/>
          </a:bodyPr>
          <a:lstStyle/>
          <a:p>
            <a:pPr algn="ctr"/>
            <a:r>
              <a:rPr lang="vi-VN" altLang="x-none" sz="3200" b="1" dirty="0">
                <a:solidFill>
                  <a:srgbClr val="FF0000"/>
                </a:solidFill>
                <a:latin typeface="Times New Roman" panose="02020603050405020304" pitchFamily="18" charset="0"/>
                <a:cs typeface="Times New Roman" panose="02020603050405020304" pitchFamily="18" charset="0"/>
              </a:rPr>
              <a:t>B</a:t>
            </a:r>
            <a:r>
              <a:rPr lang="vi-VN" altLang="x-none" sz="3200" b="1" dirty="0">
                <a:solidFill>
                  <a:srgbClr val="FF0000"/>
                </a:solidFill>
                <a:latin typeface="Times New Roman" panose="02020603050405020304" pitchFamily="18" charset="0"/>
                <a:ea typeface="Times New Roman" panose="02020603050405020304" pitchFamily="18" charset="0"/>
              </a:rPr>
              <a:t>à</a:t>
            </a:r>
            <a:r>
              <a:rPr lang="vi-VN" altLang="x-none" sz="3200" b="1" dirty="0">
                <a:solidFill>
                  <a:srgbClr val="FF0000"/>
                </a:solidFill>
                <a:latin typeface="Times New Roman" panose="02020603050405020304" pitchFamily="18" charset="0"/>
                <a:cs typeface="Times New Roman" panose="02020603050405020304" pitchFamily="18" charset="0"/>
              </a:rPr>
              <a:t>i 1: Em hãy thuyết minh cho nội dung mỗi bức tranh sau đây bằng 1 hoặc 2 câu</a:t>
            </a:r>
            <a:endParaRPr lang="vi-VN" altLang="x-none" sz="3200" b="1" dirty="0">
              <a:solidFill>
                <a:srgbClr val="FF0000"/>
              </a:solidFill>
              <a:latin typeface="Times New Roman" panose="02020603050405020304" pitchFamily="18" charset="0"/>
              <a:ea typeface="Times New Roman" panose="02020603050405020304" pitchFamily="18" charset="0"/>
            </a:endParaRPr>
          </a:p>
        </p:txBody>
      </p:sp>
      <p:sp>
        <p:nvSpPr>
          <p:cNvPr id="4114" name="Text Box 50"/>
          <p:cNvSpPr txBox="1"/>
          <p:nvPr/>
        </p:nvSpPr>
        <p:spPr>
          <a:xfrm>
            <a:off x="2667000" y="0"/>
            <a:ext cx="8229600" cy="460375"/>
          </a:xfrm>
          <a:prstGeom prst="rect">
            <a:avLst/>
          </a:prstGeom>
          <a:noFill/>
          <a:ln w="9525">
            <a:noFill/>
          </a:ln>
        </p:spPr>
        <p:txBody>
          <a:bodyPr>
            <a:spAutoFit/>
          </a:bodyPr>
          <a:lstStyle/>
          <a:p>
            <a:pPr algn="ctr">
              <a:spcBef>
                <a:spcPct val="50000"/>
              </a:spcBef>
            </a:pPr>
            <a:r>
              <a:rPr sz="2400" dirty="0">
                <a:solidFill>
                  <a:srgbClr val="3333FF"/>
                </a:solidFill>
                <a:latin typeface="Times New Roman" panose="02020603050405020304" pitchFamily="18" charset="0"/>
              </a:rPr>
              <a:t> </a:t>
            </a:r>
          </a:p>
        </p:txBody>
      </p:sp>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1362</Words>
  <Application>Microsoft Office PowerPoint</Application>
  <PresentationFormat>Custom</PresentationFormat>
  <Paragraphs>87</Paragraphs>
  <Slides>16</Slides>
  <Notes>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DHNL HUE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KingDan</dc:creator>
  <cp:lastModifiedBy>Windows User</cp:lastModifiedBy>
  <cp:revision>116</cp:revision>
  <dcterms:created xsi:type="dcterms:W3CDTF">2010-01-09T04:54:00Z</dcterms:created>
  <dcterms:modified xsi:type="dcterms:W3CDTF">2022-01-19T13:03:12Z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8E47C306133547A6818F53B30AB0D604</vt:lpwstr>
  </property>
  <property fmtid="{D5CDD505-2E9C-101B-9397-08002B2CF9AE}" pid="3" name="KSOProductBuildVer">
    <vt:lpwstr>1033-11.2.0.10443</vt:lpwstr>
  </property>
</Properties>
</file>